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6" r:id="rId2"/>
    <p:sldId id="258" r:id="rId3"/>
    <p:sldId id="257" r:id="rId4"/>
    <p:sldId id="260" r:id="rId5"/>
    <p:sldId id="262" r:id="rId6"/>
    <p:sldId id="261" r:id="rId7"/>
    <p:sldId id="259" r:id="rId8"/>
    <p:sldId id="269" r:id="rId9"/>
    <p:sldId id="270" r:id="rId10"/>
    <p:sldId id="263" r:id="rId11"/>
    <p:sldId id="264" r:id="rId12"/>
    <p:sldId id="266" r:id="rId13"/>
    <p:sldId id="267" r:id="rId14"/>
    <p:sldId id="268" r:id="rId15"/>
    <p:sldId id="271" r:id="rId16"/>
    <p:sldId id="273" r:id="rId17"/>
    <p:sldId id="274" r:id="rId18"/>
    <p:sldId id="275" r:id="rId19"/>
    <p:sldId id="276" r:id="rId20"/>
    <p:sldId id="272" r:id="rId21"/>
    <p:sldId id="277" r:id="rId22"/>
    <p:sldId id="278" r:id="rId23"/>
    <p:sldId id="279" r:id="rId24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979E"/>
    <a:srgbClr val="A57557"/>
    <a:srgbClr val="FAA046"/>
    <a:srgbClr val="A3DAE6"/>
    <a:srgbClr val="89DC83"/>
    <a:srgbClr val="F9E2A3"/>
    <a:srgbClr val="9C884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88" y="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6" d="100"/>
          <a:sy n="86" d="100"/>
        </p:scale>
        <p:origin x="-2538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CEEAEFA-34AF-4185-91FF-B8BA60B388A0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A2AC933B-C4B1-4889-931F-5F476F4973DC}">
      <dgm:prSet phldrT="[Text]" custT="1"/>
      <dgm:spPr/>
      <dgm:t>
        <a:bodyPr/>
        <a:lstStyle/>
        <a:p>
          <a:r>
            <a:rPr lang="cs-CZ" sz="2000" b="0" dirty="0" smtClean="0"/>
            <a:t>Použitelnost</a:t>
          </a:r>
          <a:endParaRPr lang="cs-CZ" sz="2000" b="0" dirty="0"/>
        </a:p>
      </dgm:t>
    </dgm:pt>
    <dgm:pt modelId="{5388A3CC-C679-484C-BDF6-77D973298B65}" type="parTrans" cxnId="{25D49CD0-76FB-4D9B-B05C-65F628BFC962}">
      <dgm:prSet/>
      <dgm:spPr/>
      <dgm:t>
        <a:bodyPr/>
        <a:lstStyle/>
        <a:p>
          <a:endParaRPr lang="cs-CZ" sz="1800" b="0"/>
        </a:p>
      </dgm:t>
    </dgm:pt>
    <dgm:pt modelId="{85E66DE7-B8B9-4A2C-8CA1-3DF36D12129A}" type="sibTrans" cxnId="{25D49CD0-76FB-4D9B-B05C-65F628BFC962}">
      <dgm:prSet/>
      <dgm:spPr/>
      <dgm:t>
        <a:bodyPr/>
        <a:lstStyle/>
        <a:p>
          <a:endParaRPr lang="cs-CZ" sz="1800" b="0"/>
        </a:p>
      </dgm:t>
    </dgm:pt>
    <dgm:pt modelId="{1592EECC-842A-4ADF-B718-6A183C209741}">
      <dgm:prSet phldrT="[Text]" custT="1"/>
      <dgm:spPr/>
      <dgm:t>
        <a:bodyPr/>
        <a:lstStyle/>
        <a:p>
          <a:r>
            <a:rPr lang="cs-CZ" sz="1600" b="0" dirty="0" err="1" smtClean="0"/>
            <a:t>Naučitelnost</a:t>
          </a:r>
          <a:endParaRPr lang="cs-CZ" sz="1600" b="0" dirty="0"/>
        </a:p>
      </dgm:t>
    </dgm:pt>
    <dgm:pt modelId="{5C483C6E-85E8-4E31-A173-6BA83B84C2F7}" type="parTrans" cxnId="{CA1437BD-97EC-460B-9023-C51361A2AB19}">
      <dgm:prSet/>
      <dgm:spPr/>
      <dgm:t>
        <a:bodyPr/>
        <a:lstStyle/>
        <a:p>
          <a:endParaRPr lang="cs-CZ" sz="1800" b="0"/>
        </a:p>
      </dgm:t>
    </dgm:pt>
    <dgm:pt modelId="{B700C395-5042-4094-ACF7-C2302E933BDC}" type="sibTrans" cxnId="{CA1437BD-97EC-460B-9023-C51361A2AB19}">
      <dgm:prSet/>
      <dgm:spPr/>
      <dgm:t>
        <a:bodyPr/>
        <a:lstStyle/>
        <a:p>
          <a:endParaRPr lang="cs-CZ" sz="1800" b="0"/>
        </a:p>
      </dgm:t>
    </dgm:pt>
    <dgm:pt modelId="{0E393AB6-CA1B-452C-9862-10FA87F108A6}">
      <dgm:prSet phldrT="[Text]" custT="1"/>
      <dgm:spPr/>
      <dgm:t>
        <a:bodyPr/>
        <a:lstStyle/>
        <a:p>
          <a:r>
            <a:rPr lang="cs-CZ" sz="1600" b="0" dirty="0" smtClean="0"/>
            <a:t>Účinnost</a:t>
          </a:r>
          <a:endParaRPr lang="cs-CZ" sz="1600" b="0" dirty="0"/>
        </a:p>
      </dgm:t>
    </dgm:pt>
    <dgm:pt modelId="{F126852D-A87C-47C3-9229-A5351E4E6290}" type="parTrans" cxnId="{A463B65C-8931-4E05-A1CD-B6C50764647C}">
      <dgm:prSet/>
      <dgm:spPr/>
      <dgm:t>
        <a:bodyPr/>
        <a:lstStyle/>
        <a:p>
          <a:endParaRPr lang="cs-CZ" sz="1800" b="0"/>
        </a:p>
      </dgm:t>
    </dgm:pt>
    <dgm:pt modelId="{8404A90B-4288-4676-A52E-9B4058B65DA2}" type="sibTrans" cxnId="{A463B65C-8931-4E05-A1CD-B6C50764647C}">
      <dgm:prSet/>
      <dgm:spPr/>
      <dgm:t>
        <a:bodyPr/>
        <a:lstStyle/>
        <a:p>
          <a:endParaRPr lang="cs-CZ" sz="1800" b="0"/>
        </a:p>
      </dgm:t>
    </dgm:pt>
    <dgm:pt modelId="{C5DF3CE3-103F-44F3-8D97-778DE3A18584}">
      <dgm:prSet phldrT="[Text]" custT="1"/>
      <dgm:spPr/>
      <dgm:t>
        <a:bodyPr/>
        <a:lstStyle/>
        <a:p>
          <a:r>
            <a:rPr lang="cs-CZ" sz="1600" b="0" dirty="0" smtClean="0"/>
            <a:t>Zapamatovatelnost</a:t>
          </a:r>
          <a:endParaRPr lang="cs-CZ" sz="1600" b="0" dirty="0"/>
        </a:p>
      </dgm:t>
    </dgm:pt>
    <dgm:pt modelId="{5A4CDB4A-D422-4F0E-96B1-3A7A4F06E652}" type="parTrans" cxnId="{8E60F030-4BAD-4432-8A05-DF0615EAF5A6}">
      <dgm:prSet/>
      <dgm:spPr/>
      <dgm:t>
        <a:bodyPr/>
        <a:lstStyle/>
        <a:p>
          <a:endParaRPr lang="cs-CZ" sz="1800" b="0"/>
        </a:p>
      </dgm:t>
    </dgm:pt>
    <dgm:pt modelId="{E4465321-91A0-43F7-96E5-499AD6160DE2}" type="sibTrans" cxnId="{8E60F030-4BAD-4432-8A05-DF0615EAF5A6}">
      <dgm:prSet/>
      <dgm:spPr/>
      <dgm:t>
        <a:bodyPr/>
        <a:lstStyle/>
        <a:p>
          <a:endParaRPr lang="cs-CZ" sz="1800" b="0"/>
        </a:p>
      </dgm:t>
    </dgm:pt>
    <dgm:pt modelId="{86DB88D6-84CD-4EBD-8CD9-75BD5311D604}">
      <dgm:prSet phldrT="[Text]" custT="1"/>
      <dgm:spPr/>
      <dgm:t>
        <a:bodyPr/>
        <a:lstStyle/>
        <a:p>
          <a:r>
            <a:rPr lang="cs-CZ" sz="1600" b="0" dirty="0" smtClean="0"/>
            <a:t>Chybovost</a:t>
          </a:r>
          <a:endParaRPr lang="cs-CZ" sz="1600" b="0" dirty="0"/>
        </a:p>
      </dgm:t>
    </dgm:pt>
    <dgm:pt modelId="{C25B0580-5FF5-4133-B40D-E9E342E838A6}" type="parTrans" cxnId="{011900A1-5112-4495-9FB2-123B8B3F81FE}">
      <dgm:prSet/>
      <dgm:spPr/>
      <dgm:t>
        <a:bodyPr/>
        <a:lstStyle/>
        <a:p>
          <a:endParaRPr lang="cs-CZ" sz="1800" b="0"/>
        </a:p>
      </dgm:t>
    </dgm:pt>
    <dgm:pt modelId="{EF92C8FC-0F68-4642-9831-B8D650EC293B}" type="sibTrans" cxnId="{011900A1-5112-4495-9FB2-123B8B3F81FE}">
      <dgm:prSet/>
      <dgm:spPr/>
      <dgm:t>
        <a:bodyPr/>
        <a:lstStyle/>
        <a:p>
          <a:endParaRPr lang="cs-CZ" sz="1800" b="0"/>
        </a:p>
      </dgm:t>
    </dgm:pt>
    <dgm:pt modelId="{CE6278DD-E364-4E4F-A449-6E2A2DD801FB}">
      <dgm:prSet phldrT="[Text]" custT="1"/>
      <dgm:spPr/>
      <dgm:t>
        <a:bodyPr/>
        <a:lstStyle/>
        <a:p>
          <a:r>
            <a:rPr lang="cs-CZ" sz="1600" b="0" dirty="0" smtClean="0"/>
            <a:t>Spokojenost</a:t>
          </a:r>
          <a:endParaRPr lang="cs-CZ" sz="1600" b="0" dirty="0"/>
        </a:p>
      </dgm:t>
    </dgm:pt>
    <dgm:pt modelId="{117C3EF3-1970-4068-83CC-59A9422E60DC}" type="parTrans" cxnId="{1D27522B-B12E-42AF-AE1D-85ADB66602B5}">
      <dgm:prSet/>
      <dgm:spPr/>
      <dgm:t>
        <a:bodyPr/>
        <a:lstStyle/>
        <a:p>
          <a:endParaRPr lang="cs-CZ" sz="1800" b="0"/>
        </a:p>
      </dgm:t>
    </dgm:pt>
    <dgm:pt modelId="{2F15861F-E034-47A2-9E66-58E2E1B727C7}" type="sibTrans" cxnId="{1D27522B-B12E-42AF-AE1D-85ADB66602B5}">
      <dgm:prSet/>
      <dgm:spPr/>
      <dgm:t>
        <a:bodyPr/>
        <a:lstStyle/>
        <a:p>
          <a:endParaRPr lang="cs-CZ" sz="1800" b="0"/>
        </a:p>
      </dgm:t>
    </dgm:pt>
    <dgm:pt modelId="{5BA0608B-DB10-484D-90B7-94905F915680}" type="pres">
      <dgm:prSet presAssocID="{BCEEAEFA-34AF-4185-91FF-B8BA60B388A0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A58C4578-1E8D-4DB9-A29F-3D643B11F070}" type="pres">
      <dgm:prSet presAssocID="{A2AC933B-C4B1-4889-931F-5F476F4973DC}" presName="centerShape" presStyleLbl="node0" presStyleIdx="0" presStyleCnt="1"/>
      <dgm:spPr/>
      <dgm:t>
        <a:bodyPr/>
        <a:lstStyle/>
        <a:p>
          <a:endParaRPr lang="cs-CZ"/>
        </a:p>
      </dgm:t>
    </dgm:pt>
    <dgm:pt modelId="{DB41645C-FBF6-41C3-95B3-661925881CCF}" type="pres">
      <dgm:prSet presAssocID="{5C483C6E-85E8-4E31-A173-6BA83B84C2F7}" presName="parTrans" presStyleLbl="bgSibTrans2D1" presStyleIdx="0" presStyleCnt="5"/>
      <dgm:spPr/>
      <dgm:t>
        <a:bodyPr/>
        <a:lstStyle/>
        <a:p>
          <a:endParaRPr lang="cs-CZ"/>
        </a:p>
      </dgm:t>
    </dgm:pt>
    <dgm:pt modelId="{04609B4D-A737-4DA1-86B8-F86647251089}" type="pres">
      <dgm:prSet presAssocID="{1592EECC-842A-4ADF-B718-6A183C209741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ED52B045-52B0-4BEB-A8EC-1F4A92DD14A9}" type="pres">
      <dgm:prSet presAssocID="{F126852D-A87C-47C3-9229-A5351E4E6290}" presName="parTrans" presStyleLbl="bgSibTrans2D1" presStyleIdx="1" presStyleCnt="5"/>
      <dgm:spPr/>
      <dgm:t>
        <a:bodyPr/>
        <a:lstStyle/>
        <a:p>
          <a:endParaRPr lang="cs-CZ"/>
        </a:p>
      </dgm:t>
    </dgm:pt>
    <dgm:pt modelId="{CE8DB5DE-BCB5-4842-B9B5-1A7DC276BF9C}" type="pres">
      <dgm:prSet presAssocID="{0E393AB6-CA1B-452C-9862-10FA87F108A6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5494758-D0A0-49DA-B7E0-337B917B1D79}" type="pres">
      <dgm:prSet presAssocID="{5A4CDB4A-D422-4F0E-96B1-3A7A4F06E652}" presName="parTrans" presStyleLbl="bgSibTrans2D1" presStyleIdx="2" presStyleCnt="5"/>
      <dgm:spPr/>
      <dgm:t>
        <a:bodyPr/>
        <a:lstStyle/>
        <a:p>
          <a:endParaRPr lang="cs-CZ"/>
        </a:p>
      </dgm:t>
    </dgm:pt>
    <dgm:pt modelId="{E4F3B2A9-2960-4A23-9E31-9842B2E86D67}" type="pres">
      <dgm:prSet presAssocID="{C5DF3CE3-103F-44F3-8D97-778DE3A18584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2A2BEA67-71C5-4366-87CD-FEAF6151BE13}" type="pres">
      <dgm:prSet presAssocID="{C25B0580-5FF5-4133-B40D-E9E342E838A6}" presName="parTrans" presStyleLbl="bgSibTrans2D1" presStyleIdx="3" presStyleCnt="5"/>
      <dgm:spPr/>
      <dgm:t>
        <a:bodyPr/>
        <a:lstStyle/>
        <a:p>
          <a:endParaRPr lang="cs-CZ"/>
        </a:p>
      </dgm:t>
    </dgm:pt>
    <dgm:pt modelId="{4BAF33AF-3F47-4178-B7F1-3802F1FEB37C}" type="pres">
      <dgm:prSet presAssocID="{86DB88D6-84CD-4EBD-8CD9-75BD5311D604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2B298507-8288-4AD5-A438-91E62F1A4982}" type="pres">
      <dgm:prSet presAssocID="{117C3EF3-1970-4068-83CC-59A9422E60DC}" presName="parTrans" presStyleLbl="bgSibTrans2D1" presStyleIdx="4" presStyleCnt="5"/>
      <dgm:spPr/>
      <dgm:t>
        <a:bodyPr/>
        <a:lstStyle/>
        <a:p>
          <a:endParaRPr lang="cs-CZ"/>
        </a:p>
      </dgm:t>
    </dgm:pt>
    <dgm:pt modelId="{4E26613A-7B7C-4DDE-9F9F-8EDEE7A764B4}" type="pres">
      <dgm:prSet presAssocID="{CE6278DD-E364-4E4F-A449-6E2A2DD801FB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BF6E2C64-76D7-495D-8B62-307F878A55A8}" type="presOf" srcId="{117C3EF3-1970-4068-83CC-59A9422E60DC}" destId="{2B298507-8288-4AD5-A438-91E62F1A4982}" srcOrd="0" destOrd="0" presId="urn:microsoft.com/office/officeart/2005/8/layout/radial4"/>
    <dgm:cxn modelId="{9601EDD6-9966-4CEB-A45B-5E6FEDA9A74C}" type="presOf" srcId="{0E393AB6-CA1B-452C-9862-10FA87F108A6}" destId="{CE8DB5DE-BCB5-4842-B9B5-1A7DC276BF9C}" srcOrd="0" destOrd="0" presId="urn:microsoft.com/office/officeart/2005/8/layout/radial4"/>
    <dgm:cxn modelId="{A463B65C-8931-4E05-A1CD-B6C50764647C}" srcId="{A2AC933B-C4B1-4889-931F-5F476F4973DC}" destId="{0E393AB6-CA1B-452C-9862-10FA87F108A6}" srcOrd="1" destOrd="0" parTransId="{F126852D-A87C-47C3-9229-A5351E4E6290}" sibTransId="{8404A90B-4288-4676-A52E-9B4058B65DA2}"/>
    <dgm:cxn modelId="{FE0DABC1-FA1E-4361-B4A4-E6AA624B9D10}" type="presOf" srcId="{5A4CDB4A-D422-4F0E-96B1-3A7A4F06E652}" destId="{75494758-D0A0-49DA-B7E0-337B917B1D79}" srcOrd="0" destOrd="0" presId="urn:microsoft.com/office/officeart/2005/8/layout/radial4"/>
    <dgm:cxn modelId="{8E60F030-4BAD-4432-8A05-DF0615EAF5A6}" srcId="{A2AC933B-C4B1-4889-931F-5F476F4973DC}" destId="{C5DF3CE3-103F-44F3-8D97-778DE3A18584}" srcOrd="2" destOrd="0" parTransId="{5A4CDB4A-D422-4F0E-96B1-3A7A4F06E652}" sibTransId="{E4465321-91A0-43F7-96E5-499AD6160DE2}"/>
    <dgm:cxn modelId="{434915CC-1170-4408-8244-802B4B82AE50}" type="presOf" srcId="{BCEEAEFA-34AF-4185-91FF-B8BA60B388A0}" destId="{5BA0608B-DB10-484D-90B7-94905F915680}" srcOrd="0" destOrd="0" presId="urn:microsoft.com/office/officeart/2005/8/layout/radial4"/>
    <dgm:cxn modelId="{011900A1-5112-4495-9FB2-123B8B3F81FE}" srcId="{A2AC933B-C4B1-4889-931F-5F476F4973DC}" destId="{86DB88D6-84CD-4EBD-8CD9-75BD5311D604}" srcOrd="3" destOrd="0" parTransId="{C25B0580-5FF5-4133-B40D-E9E342E838A6}" sibTransId="{EF92C8FC-0F68-4642-9831-B8D650EC293B}"/>
    <dgm:cxn modelId="{1E01A80A-F552-448C-84C5-6C456F9E4B85}" type="presOf" srcId="{86DB88D6-84CD-4EBD-8CD9-75BD5311D604}" destId="{4BAF33AF-3F47-4178-B7F1-3802F1FEB37C}" srcOrd="0" destOrd="0" presId="urn:microsoft.com/office/officeart/2005/8/layout/radial4"/>
    <dgm:cxn modelId="{8AC95117-A1ED-41DF-8963-F5891BCEC825}" type="presOf" srcId="{C25B0580-5FF5-4133-B40D-E9E342E838A6}" destId="{2A2BEA67-71C5-4366-87CD-FEAF6151BE13}" srcOrd="0" destOrd="0" presId="urn:microsoft.com/office/officeart/2005/8/layout/radial4"/>
    <dgm:cxn modelId="{07045DD9-EDFD-4C41-8B90-110FEDF37AF7}" type="presOf" srcId="{F126852D-A87C-47C3-9229-A5351E4E6290}" destId="{ED52B045-52B0-4BEB-A8EC-1F4A92DD14A9}" srcOrd="0" destOrd="0" presId="urn:microsoft.com/office/officeart/2005/8/layout/radial4"/>
    <dgm:cxn modelId="{1D27522B-B12E-42AF-AE1D-85ADB66602B5}" srcId="{A2AC933B-C4B1-4889-931F-5F476F4973DC}" destId="{CE6278DD-E364-4E4F-A449-6E2A2DD801FB}" srcOrd="4" destOrd="0" parTransId="{117C3EF3-1970-4068-83CC-59A9422E60DC}" sibTransId="{2F15861F-E034-47A2-9E66-58E2E1B727C7}"/>
    <dgm:cxn modelId="{CA1437BD-97EC-460B-9023-C51361A2AB19}" srcId="{A2AC933B-C4B1-4889-931F-5F476F4973DC}" destId="{1592EECC-842A-4ADF-B718-6A183C209741}" srcOrd="0" destOrd="0" parTransId="{5C483C6E-85E8-4E31-A173-6BA83B84C2F7}" sibTransId="{B700C395-5042-4094-ACF7-C2302E933BDC}"/>
    <dgm:cxn modelId="{25D49CD0-76FB-4D9B-B05C-65F628BFC962}" srcId="{BCEEAEFA-34AF-4185-91FF-B8BA60B388A0}" destId="{A2AC933B-C4B1-4889-931F-5F476F4973DC}" srcOrd="0" destOrd="0" parTransId="{5388A3CC-C679-484C-BDF6-77D973298B65}" sibTransId="{85E66DE7-B8B9-4A2C-8CA1-3DF36D12129A}"/>
    <dgm:cxn modelId="{2C86370D-0F6A-45DF-BB00-7E69290103F0}" type="presOf" srcId="{CE6278DD-E364-4E4F-A449-6E2A2DD801FB}" destId="{4E26613A-7B7C-4DDE-9F9F-8EDEE7A764B4}" srcOrd="0" destOrd="0" presId="urn:microsoft.com/office/officeart/2005/8/layout/radial4"/>
    <dgm:cxn modelId="{AAA66BE0-49B0-4222-A69B-949DA1759A16}" type="presOf" srcId="{1592EECC-842A-4ADF-B718-6A183C209741}" destId="{04609B4D-A737-4DA1-86B8-F86647251089}" srcOrd="0" destOrd="0" presId="urn:microsoft.com/office/officeart/2005/8/layout/radial4"/>
    <dgm:cxn modelId="{EF45B8B7-2F0C-4F3C-9874-79DB7C291974}" type="presOf" srcId="{A2AC933B-C4B1-4889-931F-5F476F4973DC}" destId="{A58C4578-1E8D-4DB9-A29F-3D643B11F070}" srcOrd="0" destOrd="0" presId="urn:microsoft.com/office/officeart/2005/8/layout/radial4"/>
    <dgm:cxn modelId="{192FF972-5D1B-444F-A7F8-C4B02CF8D8B5}" type="presOf" srcId="{C5DF3CE3-103F-44F3-8D97-778DE3A18584}" destId="{E4F3B2A9-2960-4A23-9E31-9842B2E86D67}" srcOrd="0" destOrd="0" presId="urn:microsoft.com/office/officeart/2005/8/layout/radial4"/>
    <dgm:cxn modelId="{159B7D09-B57F-4AEC-AC80-F61F493E7D03}" type="presOf" srcId="{5C483C6E-85E8-4E31-A173-6BA83B84C2F7}" destId="{DB41645C-FBF6-41C3-95B3-661925881CCF}" srcOrd="0" destOrd="0" presId="urn:microsoft.com/office/officeart/2005/8/layout/radial4"/>
    <dgm:cxn modelId="{1A4A5635-753B-4811-AE8C-64734B680D97}" type="presParOf" srcId="{5BA0608B-DB10-484D-90B7-94905F915680}" destId="{A58C4578-1E8D-4DB9-A29F-3D643B11F070}" srcOrd="0" destOrd="0" presId="urn:microsoft.com/office/officeart/2005/8/layout/radial4"/>
    <dgm:cxn modelId="{A2ECB4C7-5D5A-4EB0-B5C9-2042B7B52EEB}" type="presParOf" srcId="{5BA0608B-DB10-484D-90B7-94905F915680}" destId="{DB41645C-FBF6-41C3-95B3-661925881CCF}" srcOrd="1" destOrd="0" presId="urn:microsoft.com/office/officeart/2005/8/layout/radial4"/>
    <dgm:cxn modelId="{D3A9F3E9-03D0-4C7C-8149-7945838195F9}" type="presParOf" srcId="{5BA0608B-DB10-484D-90B7-94905F915680}" destId="{04609B4D-A737-4DA1-86B8-F86647251089}" srcOrd="2" destOrd="0" presId="urn:microsoft.com/office/officeart/2005/8/layout/radial4"/>
    <dgm:cxn modelId="{217FF50F-B7E3-4DB0-9E18-C3115A79B6B3}" type="presParOf" srcId="{5BA0608B-DB10-484D-90B7-94905F915680}" destId="{ED52B045-52B0-4BEB-A8EC-1F4A92DD14A9}" srcOrd="3" destOrd="0" presId="urn:microsoft.com/office/officeart/2005/8/layout/radial4"/>
    <dgm:cxn modelId="{CC359038-6E1A-4A80-9B55-927C4BDBB424}" type="presParOf" srcId="{5BA0608B-DB10-484D-90B7-94905F915680}" destId="{CE8DB5DE-BCB5-4842-B9B5-1A7DC276BF9C}" srcOrd="4" destOrd="0" presId="urn:microsoft.com/office/officeart/2005/8/layout/radial4"/>
    <dgm:cxn modelId="{79125B84-DF0C-43D7-A6AD-1C0EB90D2A2A}" type="presParOf" srcId="{5BA0608B-DB10-484D-90B7-94905F915680}" destId="{75494758-D0A0-49DA-B7E0-337B917B1D79}" srcOrd="5" destOrd="0" presId="urn:microsoft.com/office/officeart/2005/8/layout/radial4"/>
    <dgm:cxn modelId="{D4B1AD9D-DB43-46DE-A179-E26E4933FE64}" type="presParOf" srcId="{5BA0608B-DB10-484D-90B7-94905F915680}" destId="{E4F3B2A9-2960-4A23-9E31-9842B2E86D67}" srcOrd="6" destOrd="0" presId="urn:microsoft.com/office/officeart/2005/8/layout/radial4"/>
    <dgm:cxn modelId="{A2030800-C252-451D-9934-1E8A0BD2FCF4}" type="presParOf" srcId="{5BA0608B-DB10-484D-90B7-94905F915680}" destId="{2A2BEA67-71C5-4366-87CD-FEAF6151BE13}" srcOrd="7" destOrd="0" presId="urn:microsoft.com/office/officeart/2005/8/layout/radial4"/>
    <dgm:cxn modelId="{8EDF380C-017C-4E51-9B73-B72E067446D1}" type="presParOf" srcId="{5BA0608B-DB10-484D-90B7-94905F915680}" destId="{4BAF33AF-3F47-4178-B7F1-3802F1FEB37C}" srcOrd="8" destOrd="0" presId="urn:microsoft.com/office/officeart/2005/8/layout/radial4"/>
    <dgm:cxn modelId="{C91C3E7F-5447-421C-AEF5-362D5AF696A1}" type="presParOf" srcId="{5BA0608B-DB10-484D-90B7-94905F915680}" destId="{2B298507-8288-4AD5-A438-91E62F1A4982}" srcOrd="9" destOrd="0" presId="urn:microsoft.com/office/officeart/2005/8/layout/radial4"/>
    <dgm:cxn modelId="{B09CE360-E96B-4C81-8300-40238A0265D9}" type="presParOf" srcId="{5BA0608B-DB10-484D-90B7-94905F915680}" destId="{4E26613A-7B7C-4DDE-9F9F-8EDEE7A764B4}" srcOrd="10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58C4578-1E8D-4DB9-A29F-3D643B11F070}">
      <dsp:nvSpPr>
        <dsp:cNvPr id="0" name=""/>
        <dsp:cNvSpPr/>
      </dsp:nvSpPr>
      <dsp:spPr>
        <a:xfrm>
          <a:off x="3221027" y="2482592"/>
          <a:ext cx="1838345" cy="183834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000" b="0" kern="1200" dirty="0" smtClean="0"/>
            <a:t>Použitelnost</a:t>
          </a:r>
          <a:endParaRPr lang="cs-CZ" sz="2000" b="0" kern="1200" dirty="0"/>
        </a:p>
      </dsp:txBody>
      <dsp:txXfrm>
        <a:off x="3221027" y="2482592"/>
        <a:ext cx="1838345" cy="1838345"/>
      </dsp:txXfrm>
    </dsp:sp>
    <dsp:sp modelId="{DB41645C-FBF6-41C3-95B3-661925881CCF}">
      <dsp:nvSpPr>
        <dsp:cNvPr id="0" name=""/>
        <dsp:cNvSpPr/>
      </dsp:nvSpPr>
      <dsp:spPr>
        <a:xfrm rot="10800000">
          <a:off x="1437242" y="3139801"/>
          <a:ext cx="1685676" cy="523928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4609B4D-A737-4DA1-86B8-F86647251089}">
      <dsp:nvSpPr>
        <dsp:cNvPr id="0" name=""/>
        <dsp:cNvSpPr/>
      </dsp:nvSpPr>
      <dsp:spPr>
        <a:xfrm>
          <a:off x="564028" y="2703194"/>
          <a:ext cx="1746428" cy="139714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b="0" kern="1200" dirty="0" err="1" smtClean="0"/>
            <a:t>Naučitelnost</a:t>
          </a:r>
          <a:endParaRPr lang="cs-CZ" sz="1600" b="0" kern="1200" dirty="0"/>
        </a:p>
      </dsp:txBody>
      <dsp:txXfrm>
        <a:off x="564028" y="2703194"/>
        <a:ext cx="1746428" cy="1397142"/>
      </dsp:txXfrm>
    </dsp:sp>
    <dsp:sp modelId="{ED52B045-52B0-4BEB-A8EC-1F4A92DD14A9}">
      <dsp:nvSpPr>
        <dsp:cNvPr id="0" name=""/>
        <dsp:cNvSpPr/>
      </dsp:nvSpPr>
      <dsp:spPr>
        <a:xfrm rot="13500000">
          <a:off x="1982058" y="1824498"/>
          <a:ext cx="1685676" cy="523928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8DB5DE-BCB5-4842-B9B5-1A7DC276BF9C}">
      <dsp:nvSpPr>
        <dsp:cNvPr id="0" name=""/>
        <dsp:cNvSpPr/>
      </dsp:nvSpPr>
      <dsp:spPr>
        <a:xfrm>
          <a:off x="1355706" y="791914"/>
          <a:ext cx="1746428" cy="139714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b="0" kern="1200" dirty="0" smtClean="0"/>
            <a:t>Účinnost</a:t>
          </a:r>
          <a:endParaRPr lang="cs-CZ" sz="1600" b="0" kern="1200" dirty="0"/>
        </a:p>
      </dsp:txBody>
      <dsp:txXfrm>
        <a:off x="1355706" y="791914"/>
        <a:ext cx="1746428" cy="1397142"/>
      </dsp:txXfrm>
    </dsp:sp>
    <dsp:sp modelId="{75494758-D0A0-49DA-B7E0-337B917B1D79}">
      <dsp:nvSpPr>
        <dsp:cNvPr id="0" name=""/>
        <dsp:cNvSpPr/>
      </dsp:nvSpPr>
      <dsp:spPr>
        <a:xfrm rot="16200000">
          <a:off x="3297361" y="1279681"/>
          <a:ext cx="1685676" cy="523928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F3B2A9-2960-4A23-9E31-9842B2E86D67}">
      <dsp:nvSpPr>
        <dsp:cNvPr id="0" name=""/>
        <dsp:cNvSpPr/>
      </dsp:nvSpPr>
      <dsp:spPr>
        <a:xfrm>
          <a:off x="3266985" y="236"/>
          <a:ext cx="1746428" cy="139714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b="0" kern="1200" dirty="0" smtClean="0"/>
            <a:t>Zapamatovatelnost</a:t>
          </a:r>
          <a:endParaRPr lang="cs-CZ" sz="1600" b="0" kern="1200" dirty="0"/>
        </a:p>
      </dsp:txBody>
      <dsp:txXfrm>
        <a:off x="3266985" y="236"/>
        <a:ext cx="1746428" cy="1397142"/>
      </dsp:txXfrm>
    </dsp:sp>
    <dsp:sp modelId="{2A2BEA67-71C5-4366-87CD-FEAF6151BE13}">
      <dsp:nvSpPr>
        <dsp:cNvPr id="0" name=""/>
        <dsp:cNvSpPr/>
      </dsp:nvSpPr>
      <dsp:spPr>
        <a:xfrm rot="18900000">
          <a:off x="4612664" y="1824498"/>
          <a:ext cx="1685676" cy="523928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BAF33AF-3F47-4178-B7F1-3802F1FEB37C}">
      <dsp:nvSpPr>
        <dsp:cNvPr id="0" name=""/>
        <dsp:cNvSpPr/>
      </dsp:nvSpPr>
      <dsp:spPr>
        <a:xfrm>
          <a:off x="5178265" y="791914"/>
          <a:ext cx="1746428" cy="139714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b="0" kern="1200" dirty="0" smtClean="0"/>
            <a:t>Chybovost</a:t>
          </a:r>
          <a:endParaRPr lang="cs-CZ" sz="1600" b="0" kern="1200" dirty="0"/>
        </a:p>
      </dsp:txBody>
      <dsp:txXfrm>
        <a:off x="5178265" y="791914"/>
        <a:ext cx="1746428" cy="1397142"/>
      </dsp:txXfrm>
    </dsp:sp>
    <dsp:sp modelId="{2B298507-8288-4AD5-A438-91E62F1A4982}">
      <dsp:nvSpPr>
        <dsp:cNvPr id="0" name=""/>
        <dsp:cNvSpPr/>
      </dsp:nvSpPr>
      <dsp:spPr>
        <a:xfrm>
          <a:off x="5157481" y="3139801"/>
          <a:ext cx="1685676" cy="523928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26613A-7B7C-4DDE-9F9F-8EDEE7A764B4}">
      <dsp:nvSpPr>
        <dsp:cNvPr id="0" name=""/>
        <dsp:cNvSpPr/>
      </dsp:nvSpPr>
      <dsp:spPr>
        <a:xfrm>
          <a:off x="5969943" y="2703194"/>
          <a:ext cx="1746428" cy="139714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b="0" kern="1200" dirty="0" smtClean="0"/>
            <a:t>Spokojenost</a:t>
          </a:r>
          <a:endParaRPr lang="cs-CZ" sz="1600" b="0" kern="1200" dirty="0"/>
        </a:p>
      </dsp:txBody>
      <dsp:txXfrm>
        <a:off x="5969943" y="2703194"/>
        <a:ext cx="1746428" cy="13971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6B64EA-3DB6-46C7-B541-0ED35BABF26E}" type="datetimeFigureOut">
              <a:rPr lang="cs-CZ" smtClean="0"/>
              <a:pPr/>
              <a:t>15.10.2012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E564AF-37BE-4D27-8171-5A676742535D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464933-91AB-4B7C-B6E3-AD249B54E1A8}" type="datetimeFigureOut">
              <a:rPr lang="cs-CZ" smtClean="0"/>
              <a:pPr/>
              <a:t>15.10.2012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1F55C2-647B-40E1-8DDD-004E318FAB00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ygl\Dropbox\Work\CZU_Sablony\PrezData\fappz_sablona_page2.jpg"/>
          <p:cNvPicPr>
            <a:picLocks noChangeAspect="1" noChangeArrowheads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0" y="1"/>
            <a:ext cx="9143996" cy="6857997"/>
          </a:xfrm>
          <a:prstGeom prst="rect">
            <a:avLst/>
          </a:prstGeom>
          <a:noFill/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55576" y="3573016"/>
            <a:ext cx="7772400" cy="1224136"/>
          </a:xfrm>
        </p:spPr>
        <p:txBody>
          <a:bodyPr anchor="b">
            <a:normAutofit/>
          </a:bodyPr>
          <a:lstStyle>
            <a:lvl1pPr>
              <a:defRPr sz="4000" b="1"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75656" y="4653136"/>
            <a:ext cx="6400800" cy="982960"/>
          </a:xfrm>
        </p:spPr>
        <p:txBody>
          <a:bodyPr>
            <a:noAutofit/>
          </a:bodyPr>
          <a:lstStyle>
            <a:lvl1pPr marL="0" indent="0" algn="ctr">
              <a:buNone/>
              <a:defRPr sz="3000" b="1"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 dirty="0"/>
          </a:p>
        </p:txBody>
      </p:sp>
      <p:sp>
        <p:nvSpPr>
          <p:cNvPr id="8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3707904" y="6237312"/>
            <a:ext cx="2133600" cy="365125"/>
          </a:xfrm>
        </p:spPr>
        <p:txBody>
          <a:bodyPr/>
          <a:lstStyle>
            <a:lvl1pPr algn="ctr">
              <a:defRPr sz="1800" i="1">
                <a:solidFill>
                  <a:srgbClr val="FC979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8D9D7D65-1E4D-41C5-8793-6F4E9FABABD2}" type="datetimeFigureOut">
              <a:rPr lang="cs-CZ" smtClean="0"/>
              <a:pPr/>
              <a:t>15.10.2012</a:t>
            </a:fld>
            <a:endParaRPr lang="cs-CZ" dirty="0"/>
          </a:p>
        </p:txBody>
      </p:sp>
      <p:sp>
        <p:nvSpPr>
          <p:cNvPr id="9" name="Zástupný symbol pro text 8"/>
          <p:cNvSpPr>
            <a:spLocks noGrp="1"/>
          </p:cNvSpPr>
          <p:nvPr>
            <p:ph type="body" sz="quarter" idx="11" hasCustomPrompt="1"/>
          </p:nvPr>
        </p:nvSpPr>
        <p:spPr>
          <a:xfrm>
            <a:off x="2209800" y="5876379"/>
            <a:ext cx="5098504" cy="288925"/>
          </a:xfrm>
        </p:spPr>
        <p:txBody>
          <a:bodyPr>
            <a:noAutofit/>
          </a:bodyPr>
          <a:lstStyle>
            <a:lvl1pPr algn="ctr">
              <a:buNone/>
              <a:defRPr sz="2000">
                <a:solidFill>
                  <a:srgbClr val="FC979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 lvl="0"/>
            <a:r>
              <a:rPr lang="cs-CZ" dirty="0" smtClean="0"/>
              <a:t>Autor prezentace</a:t>
            </a:r>
            <a:endParaRPr lang="cs-CZ" dirty="0"/>
          </a:p>
        </p:txBody>
      </p:sp>
      <p:sp>
        <p:nvSpPr>
          <p:cNvPr id="7" name="Zástupný symbol pro číslo snímku 5"/>
          <p:cNvSpPr txBox="1">
            <a:spLocks/>
          </p:cNvSpPr>
          <p:nvPr userDrawn="1"/>
        </p:nvSpPr>
        <p:spPr>
          <a:xfrm>
            <a:off x="7668344" y="6376243"/>
            <a:ext cx="792088" cy="365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A70A39-961D-4FCF-B815-1711BD1F564E}" type="slidenum">
              <a:rPr kumimoji="0" lang="cs-CZ" sz="1600" b="0" i="0" u="none" strike="noStrike" kern="1200" cap="none" spc="0" normalizeH="0" baseline="0" noProof="0" smtClean="0">
                <a:ln>
                  <a:noFill/>
                </a:ln>
                <a:solidFill>
                  <a:srgbClr val="FC979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cs-CZ" sz="1600" b="0" i="0" u="none" strike="noStrike" kern="1200" cap="none" spc="0" normalizeH="0" baseline="0" noProof="0" dirty="0" smtClean="0">
              <a:ln>
                <a:noFill/>
              </a:ln>
              <a:solidFill>
                <a:srgbClr val="FC979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  <p:hf sldNum="0"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395536" y="980729"/>
            <a:ext cx="8291264" cy="4392488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Nadpis 1"/>
          <p:cNvSpPr>
            <a:spLocks noGrp="1"/>
          </p:cNvSpPr>
          <p:nvPr>
            <p:ph type="title"/>
          </p:nvPr>
        </p:nvSpPr>
        <p:spPr>
          <a:xfrm>
            <a:off x="251520" y="44624"/>
            <a:ext cx="8424936" cy="648072"/>
          </a:xfrm>
          <a:noFill/>
          <a:ln>
            <a:noFill/>
          </a:ln>
          <a:effectLst>
            <a:outerShdw blurRad="25400" dist="25400" dir="2700000" algn="tl" rotWithShape="0">
              <a:prstClr val="black">
                <a:alpha val="68000"/>
              </a:prstClr>
            </a:outerShdw>
          </a:effectLst>
        </p:spPr>
        <p:txBody>
          <a:bodyPr anchor="t">
            <a:normAutofit/>
          </a:bodyPr>
          <a:lstStyle>
            <a:lvl1pPr algn="l">
              <a:defRPr sz="3600" b="1" baseline="0">
                <a:ln>
                  <a:noFill/>
                </a:ln>
                <a:solidFill>
                  <a:srgbClr val="9C8849"/>
                </a:solidFill>
                <a:effectLst/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cs-CZ" dirty="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1520" y="44624"/>
            <a:ext cx="8424936" cy="648072"/>
          </a:xfrm>
          <a:noFill/>
          <a:ln>
            <a:noFill/>
          </a:ln>
          <a:effectLst>
            <a:outerShdw blurRad="25400" dist="25400" dir="2700000" algn="tl" rotWithShape="0">
              <a:prstClr val="black">
                <a:alpha val="68000"/>
              </a:prstClr>
            </a:outerShdw>
          </a:effectLst>
        </p:spPr>
        <p:txBody>
          <a:bodyPr anchor="t">
            <a:normAutofit/>
          </a:bodyPr>
          <a:lstStyle>
            <a:lvl1pPr algn="l">
              <a:defRPr sz="3600" b="1" baseline="0">
                <a:ln>
                  <a:noFill/>
                </a:ln>
                <a:solidFill>
                  <a:srgbClr val="9C8849"/>
                </a:solidFill>
                <a:effectLst/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1052735"/>
            <a:ext cx="8280920" cy="4320481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11560" y="3921075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11560" y="2420888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395536" y="836712"/>
            <a:ext cx="4100264" cy="4608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836712"/>
            <a:ext cx="4038600" cy="4608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Nadpis 1"/>
          <p:cNvSpPr>
            <a:spLocks noGrp="1"/>
          </p:cNvSpPr>
          <p:nvPr>
            <p:ph type="title"/>
          </p:nvPr>
        </p:nvSpPr>
        <p:spPr>
          <a:xfrm>
            <a:off x="251520" y="44624"/>
            <a:ext cx="8424936" cy="648072"/>
          </a:xfrm>
          <a:noFill/>
          <a:ln>
            <a:noFill/>
          </a:ln>
          <a:effectLst>
            <a:outerShdw blurRad="25400" dist="25400" dir="2700000" algn="tl" rotWithShape="0">
              <a:prstClr val="black">
                <a:alpha val="68000"/>
              </a:prstClr>
            </a:outerShdw>
          </a:effectLst>
        </p:spPr>
        <p:txBody>
          <a:bodyPr anchor="t">
            <a:normAutofit/>
          </a:bodyPr>
          <a:lstStyle>
            <a:lvl1pPr algn="l">
              <a:defRPr sz="3600" b="1" baseline="0">
                <a:ln>
                  <a:noFill/>
                </a:ln>
                <a:solidFill>
                  <a:srgbClr val="9C8849"/>
                </a:solidFill>
                <a:effectLst/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cs-CZ" dirty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95536" y="908720"/>
            <a:ext cx="410185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395536" y="1628801"/>
            <a:ext cx="4101852" cy="38164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90872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1628801"/>
            <a:ext cx="4041775" cy="38164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Nadpis 1"/>
          <p:cNvSpPr>
            <a:spLocks noGrp="1"/>
          </p:cNvSpPr>
          <p:nvPr>
            <p:ph type="title"/>
          </p:nvPr>
        </p:nvSpPr>
        <p:spPr>
          <a:xfrm>
            <a:off x="251520" y="44624"/>
            <a:ext cx="8424936" cy="648072"/>
          </a:xfrm>
          <a:noFill/>
          <a:ln>
            <a:noFill/>
          </a:ln>
          <a:effectLst>
            <a:outerShdw blurRad="25400" dist="25400" dir="2700000" algn="tl" rotWithShape="0">
              <a:prstClr val="black">
                <a:alpha val="68000"/>
              </a:prstClr>
            </a:outerShdw>
          </a:effectLst>
        </p:spPr>
        <p:txBody>
          <a:bodyPr anchor="t">
            <a:normAutofit/>
          </a:bodyPr>
          <a:lstStyle>
            <a:lvl1pPr algn="l">
              <a:defRPr sz="3600" b="1" baseline="0">
                <a:ln>
                  <a:noFill/>
                </a:ln>
                <a:solidFill>
                  <a:srgbClr val="9C8849"/>
                </a:solidFill>
                <a:effectLst/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cs-CZ" dirty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1"/>
          <p:cNvSpPr>
            <a:spLocks noGrp="1"/>
          </p:cNvSpPr>
          <p:nvPr>
            <p:ph type="title"/>
          </p:nvPr>
        </p:nvSpPr>
        <p:spPr>
          <a:xfrm>
            <a:off x="251520" y="44624"/>
            <a:ext cx="8424936" cy="648072"/>
          </a:xfrm>
          <a:noFill/>
          <a:ln>
            <a:noFill/>
          </a:ln>
          <a:effectLst>
            <a:outerShdw blurRad="25400" dist="25400" dir="2700000" algn="tl" rotWithShape="0">
              <a:prstClr val="black">
                <a:alpha val="68000"/>
              </a:prstClr>
            </a:outerShdw>
          </a:effectLst>
        </p:spPr>
        <p:txBody>
          <a:bodyPr anchor="t">
            <a:normAutofit/>
          </a:bodyPr>
          <a:lstStyle>
            <a:lvl1pPr algn="l">
              <a:defRPr sz="3600" b="1" baseline="0">
                <a:ln>
                  <a:noFill/>
                </a:ln>
                <a:solidFill>
                  <a:srgbClr val="9C8849"/>
                </a:solidFill>
                <a:effectLst/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cs-CZ" dirty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1"/>
          <p:cNvSpPr>
            <a:spLocks noGrp="1"/>
          </p:cNvSpPr>
          <p:nvPr>
            <p:ph type="title"/>
          </p:nvPr>
        </p:nvSpPr>
        <p:spPr>
          <a:xfrm>
            <a:off x="251520" y="44624"/>
            <a:ext cx="8424936" cy="648072"/>
          </a:xfrm>
          <a:noFill/>
          <a:ln>
            <a:noFill/>
          </a:ln>
          <a:effectLst>
            <a:outerShdw blurRad="25400" dist="25400" dir="2700000" algn="tl" rotWithShape="0">
              <a:prstClr val="black">
                <a:alpha val="68000"/>
              </a:prstClr>
            </a:outerShdw>
          </a:effectLst>
        </p:spPr>
        <p:txBody>
          <a:bodyPr anchor="t">
            <a:normAutofit/>
          </a:bodyPr>
          <a:lstStyle>
            <a:lvl1pPr algn="l">
              <a:defRPr sz="3600" b="1" baseline="0">
                <a:ln>
                  <a:noFill/>
                </a:ln>
                <a:solidFill>
                  <a:srgbClr val="9C8849"/>
                </a:solidFill>
                <a:effectLst/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cs-CZ" dirty="0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826789"/>
            <a:ext cx="3069977" cy="87401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826789"/>
            <a:ext cx="5111750" cy="46184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395536" y="1700808"/>
            <a:ext cx="3069977" cy="37444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Nadpis 1"/>
          <p:cNvSpPr txBox="1">
            <a:spLocks/>
          </p:cNvSpPr>
          <p:nvPr userDrawn="1"/>
        </p:nvSpPr>
        <p:spPr>
          <a:xfrm>
            <a:off x="251520" y="44624"/>
            <a:ext cx="8424936" cy="648072"/>
          </a:xfrm>
          <a:prstGeom prst="rect">
            <a:avLst/>
          </a:prstGeom>
          <a:noFill/>
          <a:ln>
            <a:noFill/>
          </a:ln>
          <a:effectLst>
            <a:outerShdw blurRad="25400" dist="25400" dir="2700000" algn="tl" rotWithShape="0">
              <a:prstClr val="black">
                <a:alpha val="68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 algn="l">
              <a:defRPr sz="3600" b="1" baseline="0">
                <a:ln>
                  <a:noFill/>
                </a:ln>
                <a:solidFill>
                  <a:srgbClr val="9C8849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3600" b="1" i="0" u="none" strike="noStrike" kern="1200" cap="none" spc="0" normalizeH="0" baseline="0" noProof="0" smtClean="0">
                <a:ln>
                  <a:noFill/>
                </a:ln>
                <a:solidFill>
                  <a:srgbClr val="9C884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Klepnutím lze upravit</a:t>
            </a:r>
            <a:endParaRPr kumimoji="0" lang="cs-CZ" sz="3600" b="1" i="0" u="none" strike="noStrike" kern="1200" cap="none" spc="0" normalizeH="0" baseline="0" noProof="0" dirty="0">
              <a:ln>
                <a:noFill/>
              </a:ln>
              <a:solidFill>
                <a:srgbClr val="9C8849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725144"/>
            <a:ext cx="5486400" cy="50405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 dirty="0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836711"/>
            <a:ext cx="5486400" cy="38908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229200"/>
            <a:ext cx="5486400" cy="64807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9D7D65-1E4D-41C5-8793-6F4E9FABABD2}" type="datetimeFigureOut">
              <a:rPr lang="cs-CZ" smtClean="0"/>
              <a:pPr/>
              <a:t>15.10.2012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A70A39-961D-4FCF-B815-1711BD1F564E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2050" name="Picture 2" descr="C:\Users\tygl\Dropbox\Work\CZU_Sablony\PrezData\fappz_sablona_page2.jpg"/>
          <p:cNvPicPr>
            <a:picLocks noChangeAspect="1" noChangeArrowheads="1"/>
          </p:cNvPicPr>
          <p:nvPr/>
        </p:nvPicPr>
        <p:blipFill>
          <a:blip r:embed="rId12" cstate="print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Zástupný symbol pro číslo snímku 5"/>
          <p:cNvSpPr txBox="1">
            <a:spLocks/>
          </p:cNvSpPr>
          <p:nvPr/>
        </p:nvSpPr>
        <p:spPr>
          <a:xfrm>
            <a:off x="7668344" y="6376243"/>
            <a:ext cx="792088" cy="365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A70A39-961D-4FCF-B815-1711BD1F564E}" type="slidenum">
              <a:rPr kumimoji="0" lang="cs-CZ" sz="1600" b="0" i="0" u="none" strike="noStrike" kern="1200" cap="none" spc="0" normalizeH="0" baseline="0" noProof="0" smtClean="0">
                <a:ln>
                  <a:noFill/>
                </a:ln>
                <a:solidFill>
                  <a:srgbClr val="FC979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cs-CZ" sz="1600" b="0" i="0" u="none" strike="noStrike" kern="1200" cap="none" spc="0" normalizeH="0" baseline="0" noProof="0" dirty="0" smtClean="0">
              <a:ln>
                <a:noFill/>
              </a:ln>
              <a:solidFill>
                <a:srgbClr val="FC979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Tlačítko akce: Dopředu nebo Další 9">
            <a:hlinkClick r:id="" action="ppaction://hlinkshowjump?jump=nextslide" highlightClick="1"/>
          </p:cNvPr>
          <p:cNvSpPr/>
          <p:nvPr/>
        </p:nvSpPr>
        <p:spPr>
          <a:xfrm>
            <a:off x="8460432" y="6381328"/>
            <a:ext cx="432048" cy="288032"/>
          </a:xfrm>
          <a:prstGeom prst="actionButtonForwardNex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Tlačítko akce: Zpět nebo Předchozí 10">
            <a:hlinkClick r:id="" action="ppaction://hlinkshowjump?jump=previousslide" highlightClick="1"/>
          </p:cNvPr>
          <p:cNvSpPr/>
          <p:nvPr/>
        </p:nvSpPr>
        <p:spPr>
          <a:xfrm>
            <a:off x="7380312" y="6381328"/>
            <a:ext cx="432048" cy="288032"/>
          </a:xfrm>
          <a:prstGeom prst="actionButtonBackPrevious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sabilitybok.org/focus-group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sabilitynet.org/tools/methods.htm" TargetMode="External"/><Relationship Id="rId2" Type="http://schemas.openxmlformats.org/officeDocument/2006/relationships/hyperlink" Target="http://usabilitybok.org/methods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johnnyholland.org/2012/01/100-user-experience-ux-design-and-evaluation-methods-for-your-toolkit/" TargetMode="External"/><Relationship Id="rId4" Type="http://schemas.openxmlformats.org/officeDocument/2006/relationships/hyperlink" Target="http://www.usability.gov/methods/process.html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patternry.com/" TargetMode="External"/><Relationship Id="rId2" Type="http://schemas.openxmlformats.org/officeDocument/2006/relationships/hyperlink" Target="http://quince.infragistics.com/UX-Design-Patterns.asp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lukew.com/ff/entry.asp?156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oftwaretree.com/products/njdx/whitepaper/KISSPrinciples.pdf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seit.com/alertbox/user-research-methods.html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seit.com/alertbox/user-research-methods.html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Použitelnost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67077-3CBE-4CE2-BAD2-3A95DC989190}" type="datetime1">
              <a:rPr lang="cs-CZ" smtClean="0"/>
              <a:pPr/>
              <a:t>15.10.2012</a:t>
            </a:fld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cs-CZ" dirty="0" smtClean="0"/>
              <a:t>Václav </a:t>
            </a:r>
            <a:r>
              <a:rPr lang="cs-CZ" dirty="0" err="1" smtClean="0"/>
              <a:t>Lohr</a:t>
            </a:r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Metody testování použitelnosti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dirty="0" err="1" smtClean="0"/>
              <a:t>Card</a:t>
            </a:r>
            <a:r>
              <a:rPr lang="cs-CZ" dirty="0" smtClean="0"/>
              <a:t> </a:t>
            </a:r>
            <a:r>
              <a:rPr lang="cs-CZ" dirty="0" err="1" smtClean="0"/>
              <a:t>sorting</a:t>
            </a:r>
            <a:endParaRPr lang="cs-CZ" dirty="0" smtClean="0"/>
          </a:p>
          <a:p>
            <a:r>
              <a:rPr lang="cs-CZ" dirty="0" smtClean="0"/>
              <a:t>Interview (kontextová, individuální)</a:t>
            </a:r>
          </a:p>
          <a:p>
            <a:r>
              <a:rPr lang="cs-CZ" dirty="0" smtClean="0"/>
              <a:t>Cílové skupiny (</a:t>
            </a:r>
            <a:r>
              <a:rPr lang="cs-CZ" dirty="0" err="1" smtClean="0"/>
              <a:t>Focus</a:t>
            </a:r>
            <a:r>
              <a:rPr lang="cs-CZ" dirty="0" smtClean="0"/>
              <a:t> </a:t>
            </a:r>
            <a:r>
              <a:rPr lang="cs-CZ" dirty="0" err="1" smtClean="0"/>
              <a:t>groups</a:t>
            </a:r>
            <a:r>
              <a:rPr lang="cs-CZ" dirty="0" smtClean="0"/>
              <a:t>)</a:t>
            </a:r>
          </a:p>
          <a:p>
            <a:r>
              <a:rPr lang="cs-CZ" dirty="0" smtClean="0"/>
              <a:t>Heuristické ověřování</a:t>
            </a:r>
          </a:p>
          <a:p>
            <a:r>
              <a:rPr lang="cs-CZ" dirty="0" smtClean="0"/>
              <a:t>Persony</a:t>
            </a:r>
          </a:p>
          <a:p>
            <a:r>
              <a:rPr lang="cs-CZ" dirty="0" smtClean="0"/>
              <a:t>Uživatelské testování (User </a:t>
            </a:r>
            <a:r>
              <a:rPr lang="cs-CZ" dirty="0" err="1" smtClean="0"/>
              <a:t>testing</a:t>
            </a:r>
            <a:r>
              <a:rPr lang="cs-CZ" dirty="0" smtClean="0"/>
              <a:t>)</a:t>
            </a:r>
          </a:p>
          <a:p>
            <a:pPr lvl="1"/>
            <a:r>
              <a:rPr lang="cs-CZ" dirty="0" smtClean="0"/>
              <a:t>„</a:t>
            </a:r>
            <a:r>
              <a:rPr lang="cs-CZ" dirty="0" err="1" smtClean="0"/>
              <a:t>Tasking</a:t>
            </a:r>
            <a:r>
              <a:rPr lang="cs-CZ" dirty="0" smtClean="0"/>
              <a:t>“ (</a:t>
            </a:r>
            <a:r>
              <a:rPr lang="cs-CZ" dirty="0" err="1" smtClean="0"/>
              <a:t>Task</a:t>
            </a:r>
            <a:r>
              <a:rPr lang="cs-CZ" dirty="0" smtClean="0"/>
              <a:t> </a:t>
            </a:r>
            <a:r>
              <a:rPr lang="cs-CZ" dirty="0" err="1" smtClean="0"/>
              <a:t>analysis</a:t>
            </a:r>
            <a:r>
              <a:rPr lang="cs-CZ" dirty="0" smtClean="0"/>
              <a:t>)</a:t>
            </a:r>
          </a:p>
          <a:p>
            <a:r>
              <a:rPr lang="cs-CZ" dirty="0" smtClean="0"/>
              <a:t>Online dotazníky</a:t>
            </a:r>
          </a:p>
          <a:p>
            <a:r>
              <a:rPr lang="cs-CZ" dirty="0" err="1" smtClean="0"/>
              <a:t>Prototypování</a:t>
            </a:r>
            <a:endParaRPr lang="cs-CZ" dirty="0" smtClean="0"/>
          </a:p>
        </p:txBody>
      </p:sp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Card</a:t>
            </a:r>
            <a:r>
              <a:rPr lang="cs-CZ" dirty="0" smtClean="0"/>
              <a:t> </a:t>
            </a:r>
            <a:r>
              <a:rPr lang="cs-CZ" dirty="0" err="1" smtClean="0"/>
              <a:t>Sorting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Metoda rozpoznávání, jak uživatelé rozumí zamýšlenému obsahu webu.</a:t>
            </a:r>
          </a:p>
          <a:p>
            <a:r>
              <a:rPr lang="cs-CZ" dirty="0" smtClean="0"/>
              <a:t>Výsledky jsou odvozovány od sémantických sítí, které uživatelé definují.</a:t>
            </a:r>
          </a:p>
          <a:p>
            <a:r>
              <a:rPr lang="cs-CZ" dirty="0" smtClean="0"/>
              <a:t>Sémantické sítě jsou rozsáhlou pavučinou spojení mezi koncepty určenými uživatelským učením a zkušenostmi.</a:t>
            </a:r>
            <a:endParaRPr lang="cs-CZ" dirty="0"/>
          </a:p>
        </p:txBody>
      </p:sp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Co </a:t>
            </a:r>
            <a:r>
              <a:rPr lang="cs-CZ" dirty="0" err="1" smtClean="0"/>
              <a:t>Card</a:t>
            </a:r>
            <a:r>
              <a:rPr lang="cs-CZ" dirty="0" smtClean="0"/>
              <a:t> </a:t>
            </a:r>
            <a:r>
              <a:rPr lang="cs-CZ" dirty="0" err="1" smtClean="0"/>
              <a:t>Sorting</a:t>
            </a:r>
            <a:r>
              <a:rPr lang="cs-CZ" dirty="0" smtClean="0"/>
              <a:t> poskytuje?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Vhled do problematiky, jak může být obsah seskupen</a:t>
            </a:r>
          </a:p>
          <a:p>
            <a:pPr lvl="1"/>
            <a:r>
              <a:rPr lang="cs-CZ" dirty="0" smtClean="0"/>
              <a:t>Hierarchie stránek</a:t>
            </a:r>
          </a:p>
          <a:p>
            <a:r>
              <a:rPr lang="cs-CZ" dirty="0" smtClean="0"/>
              <a:t>nebo Ověření hotového seskupení</a:t>
            </a:r>
          </a:p>
          <a:p>
            <a:pPr lvl="1"/>
            <a:r>
              <a:rPr lang="cs-CZ" dirty="0" smtClean="0"/>
              <a:t>(Vidí to uživatelé stejně?)</a:t>
            </a:r>
            <a:endParaRPr lang="cs-CZ" dirty="0"/>
          </a:p>
        </p:txBody>
      </p:sp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Kdy </a:t>
            </a:r>
            <a:r>
              <a:rPr lang="cs-CZ" dirty="0" err="1" smtClean="0"/>
              <a:t>Card</a:t>
            </a:r>
            <a:r>
              <a:rPr lang="cs-CZ" dirty="0" smtClean="0"/>
              <a:t> </a:t>
            </a:r>
            <a:r>
              <a:rPr lang="cs-CZ" dirty="0" err="1" smtClean="0"/>
              <a:t>Sorting</a:t>
            </a:r>
            <a:r>
              <a:rPr lang="cs-CZ" dirty="0" smtClean="0"/>
              <a:t> použít?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Když máte hotový seznam obsahu.</a:t>
            </a:r>
          </a:p>
          <a:p>
            <a:pPr lvl="1"/>
            <a:r>
              <a:rPr lang="cs-CZ" dirty="0" smtClean="0"/>
              <a:t>Prozkoumejme, jak spolu položky souvisejí.</a:t>
            </a:r>
          </a:p>
          <a:p>
            <a:r>
              <a:rPr lang="cs-CZ" dirty="0" smtClean="0"/>
              <a:t>Poté, co vytvoříte úvodní organizaci struktury a zvolíte pojmenování položek.</a:t>
            </a:r>
          </a:p>
          <a:p>
            <a:pPr lvl="1"/>
            <a:r>
              <a:rPr lang="cs-CZ" dirty="0" smtClean="0"/>
              <a:t>Je hierarchie správná? Neztrácí se v ní uživatel?</a:t>
            </a:r>
          </a:p>
          <a:p>
            <a:r>
              <a:rPr lang="cs-CZ" dirty="0" smtClean="0"/>
              <a:t>Při </a:t>
            </a:r>
            <a:r>
              <a:rPr lang="cs-CZ" dirty="0" err="1" smtClean="0"/>
              <a:t>redesignu</a:t>
            </a:r>
            <a:r>
              <a:rPr lang="cs-CZ" dirty="0" smtClean="0"/>
              <a:t> webu.</a:t>
            </a:r>
          </a:p>
          <a:p>
            <a:pPr lvl="1"/>
            <a:r>
              <a:rPr lang="cs-CZ" dirty="0" smtClean="0"/>
              <a:t>Má obsah zůstat na stejném místě? Rozumí uživatelé mému pojmenování?</a:t>
            </a:r>
            <a:endParaRPr lang="cs-CZ" dirty="0"/>
          </a:p>
        </p:txBody>
      </p:sp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Kdo by měl provádět </a:t>
            </a:r>
            <a:r>
              <a:rPr lang="cs-CZ" dirty="0" err="1" smtClean="0"/>
              <a:t>Card</a:t>
            </a:r>
            <a:r>
              <a:rPr lang="cs-CZ" dirty="0" smtClean="0"/>
              <a:t> </a:t>
            </a:r>
            <a:r>
              <a:rPr lang="cs-CZ" dirty="0" err="1" smtClean="0"/>
              <a:t>Sorting</a:t>
            </a:r>
            <a:r>
              <a:rPr lang="cs-CZ" dirty="0" smtClean="0"/>
              <a:t>?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Kdokoliv, ideálně však současný nebo potenciální uživatel.</a:t>
            </a:r>
          </a:p>
          <a:p>
            <a:pPr lvl="1"/>
            <a:r>
              <a:rPr lang="cs-CZ" dirty="0" smtClean="0"/>
              <a:t>Vyzná se v pojmech, rozumí obsahu, který třídí.</a:t>
            </a:r>
          </a:p>
          <a:p>
            <a:pPr lvl="1"/>
            <a:r>
              <a:rPr lang="cs-CZ" dirty="0" smtClean="0"/>
              <a:t>Má lepší znalosti než „náhodný“ uživatel.</a:t>
            </a:r>
            <a:endParaRPr lang="cs-CZ" dirty="0"/>
          </a:p>
        </p:txBody>
      </p:sp>
    </p:spTree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Cílové skupiny (</a:t>
            </a:r>
            <a:r>
              <a:rPr lang="cs-CZ" dirty="0" err="1" smtClean="0"/>
              <a:t>Focus</a:t>
            </a:r>
            <a:r>
              <a:rPr lang="cs-CZ" dirty="0" smtClean="0"/>
              <a:t> </a:t>
            </a:r>
            <a:r>
              <a:rPr lang="cs-CZ" dirty="0" err="1" smtClean="0"/>
              <a:t>Groups</a:t>
            </a:r>
            <a:r>
              <a:rPr lang="cs-CZ" dirty="0" smtClean="0"/>
              <a:t>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Moderátor provádí cílovou skupinu sadou otázek k tématu.</a:t>
            </a:r>
          </a:p>
          <a:p>
            <a:r>
              <a:rPr lang="cs-CZ" dirty="0" err="1" smtClean="0">
                <a:hlinkClick r:id="rId2"/>
              </a:rPr>
              <a:t>Focus</a:t>
            </a:r>
            <a:r>
              <a:rPr lang="cs-CZ" dirty="0" smtClean="0">
                <a:hlinkClick r:id="rId2"/>
              </a:rPr>
              <a:t> </a:t>
            </a:r>
            <a:r>
              <a:rPr lang="cs-CZ" dirty="0" err="1" smtClean="0">
                <a:hlinkClick r:id="rId2"/>
              </a:rPr>
              <a:t>Groups</a:t>
            </a:r>
            <a:r>
              <a:rPr lang="cs-CZ" dirty="0" smtClean="0"/>
              <a:t> se často využívají pro první fáze plánování produktu a sběr požadavků – získání zpětné vazby o uživatelích, produktech, konceptech, prototypech, …</a:t>
            </a:r>
          </a:p>
          <a:p>
            <a:r>
              <a:rPr lang="cs-CZ" dirty="0" smtClean="0"/>
              <a:t>Je též možné F.G. využít pro zjištění konsensu ve vybraných otázkách.</a:t>
            </a:r>
            <a:endParaRPr lang="cs-CZ" dirty="0"/>
          </a:p>
        </p:txBody>
      </p:sp>
    </p:spTree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Cílové skupiny (</a:t>
            </a:r>
            <a:r>
              <a:rPr lang="cs-CZ" dirty="0" err="1" smtClean="0"/>
              <a:t>Focus</a:t>
            </a:r>
            <a:r>
              <a:rPr lang="cs-CZ" dirty="0" smtClean="0"/>
              <a:t> </a:t>
            </a:r>
            <a:r>
              <a:rPr lang="cs-CZ" dirty="0" err="1" smtClean="0"/>
              <a:t>Groups</a:t>
            </a:r>
            <a:r>
              <a:rPr lang="cs-CZ" dirty="0" smtClean="0"/>
              <a:t>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Postup:</a:t>
            </a:r>
          </a:p>
          <a:p>
            <a:pPr lvl="1"/>
            <a:r>
              <a:rPr lang="cs-CZ" dirty="0" smtClean="0"/>
              <a:t>Výběr moderátora, plán diskuse, výběr účastníků.</a:t>
            </a:r>
          </a:p>
          <a:p>
            <a:pPr lvl="1"/>
            <a:r>
              <a:rPr lang="cs-CZ" dirty="0" smtClean="0"/>
              <a:t>Příprava plán analýzy dat.</a:t>
            </a:r>
          </a:p>
          <a:p>
            <a:pPr lvl="1"/>
            <a:r>
              <a:rPr lang="cs-CZ" dirty="0" smtClean="0"/>
              <a:t>Pilotní test -&gt; ověření funkčnosti.</a:t>
            </a:r>
          </a:p>
          <a:p>
            <a:pPr lvl="1"/>
            <a:r>
              <a:rPr lang="cs-CZ" dirty="0" smtClean="0"/>
              <a:t>Prezentace pravidel pro diskusi. (Proti převládnutí některých jedinců a stržení pozornosti.)</a:t>
            </a:r>
          </a:p>
          <a:p>
            <a:pPr lvl="1"/>
            <a:r>
              <a:rPr lang="cs-CZ" dirty="0" smtClean="0"/>
              <a:t>První otázka, ke které se všichni vyjádří.</a:t>
            </a:r>
          </a:p>
          <a:p>
            <a:pPr lvl="1"/>
            <a:r>
              <a:rPr lang="cs-CZ" dirty="0" smtClean="0"/>
              <a:t>Postup podle plánu, shrnutí, závěr, poděkování.</a:t>
            </a:r>
          </a:p>
          <a:p>
            <a:endParaRPr lang="cs-CZ" dirty="0"/>
          </a:p>
        </p:txBody>
      </p:sp>
    </p:spTree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Heuristické </a:t>
            </a:r>
            <a:r>
              <a:rPr lang="cs-CZ" dirty="0" smtClean="0"/>
              <a:t>ověřování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Ověřování použitelnosti na základě zkušeností expertů.</a:t>
            </a:r>
          </a:p>
          <a:p>
            <a:r>
              <a:rPr lang="cs-CZ" dirty="0" smtClean="0"/>
              <a:t>Nižší náklady na proces ověření.</a:t>
            </a:r>
          </a:p>
          <a:p>
            <a:r>
              <a:rPr lang="cs-CZ" dirty="0" smtClean="0"/>
              <a:t>Může identifikovat více drobnějších chyb a opomenout chyby větší. Provádí se porovnáváním splnění pravidel.</a:t>
            </a:r>
            <a:endParaRPr lang="cs-CZ" dirty="0"/>
          </a:p>
        </p:txBody>
      </p:sp>
    </p:spTree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Persony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dirty="0" smtClean="0"/>
              <a:t>Persony reprezentují fiktivní uživatele na základě „zprůměrování“ typických (očekávaných) uživatelů.</a:t>
            </a:r>
          </a:p>
          <a:p>
            <a:r>
              <a:rPr lang="cs-CZ" dirty="0" smtClean="0"/>
              <a:t>Každá „persona“ představuje určitou vybranou skupinu uživatelů. Stanovují se její:</a:t>
            </a:r>
          </a:p>
          <a:p>
            <a:pPr lvl="1"/>
            <a:r>
              <a:rPr lang="cs-CZ" dirty="0" smtClean="0"/>
              <a:t>Cíle</a:t>
            </a:r>
          </a:p>
          <a:p>
            <a:pPr lvl="1"/>
            <a:r>
              <a:rPr lang="cs-CZ" dirty="0" smtClean="0"/>
              <a:t>Chování</a:t>
            </a:r>
          </a:p>
          <a:p>
            <a:pPr lvl="1"/>
            <a:r>
              <a:rPr lang="cs-CZ" dirty="0" smtClean="0"/>
              <a:t>Postoje</a:t>
            </a:r>
          </a:p>
          <a:p>
            <a:pPr lvl="1"/>
            <a:r>
              <a:rPr lang="cs-CZ" dirty="0" smtClean="0"/>
              <a:t>Motivace</a:t>
            </a:r>
          </a:p>
          <a:p>
            <a:pPr lvl="1"/>
            <a:r>
              <a:rPr lang="cs-CZ" dirty="0" smtClean="0"/>
              <a:t>Obchodní potřeby</a:t>
            </a:r>
            <a:endParaRPr lang="cs-CZ" dirty="0"/>
          </a:p>
        </p:txBody>
      </p:sp>
    </p:spTree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Uživatelské testování (User </a:t>
            </a:r>
            <a:r>
              <a:rPr lang="cs-CZ" dirty="0" err="1" smtClean="0"/>
              <a:t>testing</a:t>
            </a:r>
            <a:r>
              <a:rPr lang="cs-CZ" dirty="0" smtClean="0"/>
              <a:t>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„</a:t>
            </a:r>
            <a:r>
              <a:rPr lang="cs-CZ" dirty="0" err="1" smtClean="0"/>
              <a:t>Tasking</a:t>
            </a:r>
            <a:r>
              <a:rPr lang="cs-CZ" dirty="0" smtClean="0"/>
              <a:t>“ (</a:t>
            </a:r>
            <a:r>
              <a:rPr lang="cs-CZ" dirty="0" err="1" smtClean="0"/>
              <a:t>Task</a:t>
            </a:r>
            <a:r>
              <a:rPr lang="cs-CZ" dirty="0" smtClean="0"/>
              <a:t> </a:t>
            </a:r>
            <a:r>
              <a:rPr lang="cs-CZ" dirty="0" err="1" smtClean="0"/>
              <a:t>analysis</a:t>
            </a:r>
            <a:r>
              <a:rPr lang="cs-CZ" dirty="0" smtClean="0"/>
              <a:t>)</a:t>
            </a:r>
          </a:p>
          <a:p>
            <a:pPr lvl="1"/>
            <a:r>
              <a:rPr lang="cs-CZ" dirty="0" smtClean="0"/>
              <a:t>Zadávání úkolů / otázek k řešení testujícímu uživateli.</a:t>
            </a:r>
          </a:p>
          <a:p>
            <a:pPr lvl="1"/>
            <a:r>
              <a:rPr lang="cs-CZ" dirty="0" smtClean="0"/>
              <a:t>Výstupy analýzy zahrnují:</a:t>
            </a:r>
          </a:p>
          <a:p>
            <a:pPr lvl="2"/>
            <a:r>
              <a:rPr lang="cs-CZ" dirty="0" smtClean="0"/>
              <a:t>Popis plnění aktivit definovaných úlohami</a:t>
            </a:r>
          </a:p>
          <a:p>
            <a:pPr lvl="2"/>
            <a:r>
              <a:rPr lang="cs-CZ" dirty="0" smtClean="0"/>
              <a:t>Trvání a variabilitu</a:t>
            </a:r>
          </a:p>
          <a:p>
            <a:pPr lvl="2"/>
            <a:r>
              <a:rPr lang="cs-CZ" dirty="0" smtClean="0"/>
              <a:t>Posloupnost kroků, souslednost, …</a:t>
            </a:r>
          </a:p>
          <a:p>
            <a:pPr lvl="2"/>
            <a:r>
              <a:rPr lang="cs-CZ" dirty="0" smtClean="0"/>
              <a:t>Úroveň a schopnosti testujícího uživatele</a:t>
            </a:r>
            <a:endParaRPr lang="cs-CZ" dirty="0"/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Použitelnost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dirty="0" smtClean="0"/>
              <a:t>„Jednoduchost použití nástroje vytvořeného člověkem.“</a:t>
            </a:r>
          </a:p>
          <a:p>
            <a:r>
              <a:rPr lang="cs-CZ" dirty="0" smtClean="0"/>
              <a:t>„Do jaké míry může být výrobek používán danými uživateli k dosažení stanovených cílů, účinnosti a spokojenosti v uvedeném kontextu použití.“</a:t>
            </a:r>
          </a:p>
          <a:p>
            <a:r>
              <a:rPr lang="cs-CZ" dirty="0" smtClean="0"/>
              <a:t>Kombinace designu, ergonomie, psychologie, fyziologie…</a:t>
            </a:r>
          </a:p>
          <a:p>
            <a:r>
              <a:rPr lang="cs-CZ" dirty="0" smtClean="0"/>
              <a:t>Souvisí s přístupností (kvalitou uživatelského zážitku)</a:t>
            </a:r>
          </a:p>
          <a:p>
            <a:r>
              <a:rPr lang="cs-CZ" dirty="0" err="1" smtClean="0"/>
              <a:t>Intuitivita</a:t>
            </a:r>
            <a:r>
              <a:rPr lang="cs-CZ" dirty="0" smtClean="0"/>
              <a:t> rozhraní</a:t>
            </a:r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err="1" smtClean="0"/>
              <a:t>Prototypování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Kreslení návrhů a jejich hodnocení.</a:t>
            </a:r>
          </a:p>
          <a:p>
            <a:r>
              <a:rPr lang="cs-CZ" dirty="0" smtClean="0"/>
              <a:t>Porovnávání navržených možností </a:t>
            </a:r>
            <a:r>
              <a:rPr lang="cs-CZ" dirty="0" err="1" smtClean="0"/>
              <a:t>vzhedů</a:t>
            </a:r>
            <a:r>
              <a:rPr lang="cs-CZ" dirty="0" smtClean="0"/>
              <a:t> a jejich použitelnosti.</a:t>
            </a:r>
            <a:endParaRPr lang="cs-CZ" dirty="0"/>
          </a:p>
        </p:txBody>
      </p:sp>
    </p:spTree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Zdroje a komplexní přehledy metod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cs-CZ" dirty="0" smtClean="0">
                <a:hlinkClick r:id="rId2"/>
              </a:rPr>
              <a:t>http</a:t>
            </a:r>
            <a:r>
              <a:rPr lang="cs-CZ" dirty="0" smtClean="0">
                <a:hlinkClick r:id="rId2"/>
              </a:rPr>
              <a:t>://</a:t>
            </a:r>
            <a:r>
              <a:rPr lang="cs-CZ" dirty="0" smtClean="0">
                <a:hlinkClick r:id="rId2"/>
              </a:rPr>
              <a:t>usabilitybok.org/methods</a:t>
            </a:r>
            <a:endParaRPr lang="cs-CZ" dirty="0" smtClean="0"/>
          </a:p>
          <a:p>
            <a:pPr lvl="1"/>
            <a:r>
              <a:rPr lang="cs-CZ" dirty="0" smtClean="0">
                <a:hlinkClick r:id="rId3"/>
              </a:rPr>
              <a:t>http://</a:t>
            </a:r>
            <a:r>
              <a:rPr lang="cs-CZ" dirty="0" smtClean="0">
                <a:hlinkClick r:id="rId3"/>
              </a:rPr>
              <a:t>www.</a:t>
            </a:r>
            <a:r>
              <a:rPr lang="cs-CZ" dirty="0" err="1" smtClean="0">
                <a:hlinkClick r:id="rId3"/>
              </a:rPr>
              <a:t>usabilitynet.org</a:t>
            </a:r>
            <a:r>
              <a:rPr lang="cs-CZ" dirty="0" smtClean="0">
                <a:hlinkClick r:id="rId3"/>
              </a:rPr>
              <a:t>/</a:t>
            </a:r>
            <a:r>
              <a:rPr lang="cs-CZ" dirty="0" err="1" smtClean="0">
                <a:hlinkClick r:id="rId3"/>
              </a:rPr>
              <a:t>tools</a:t>
            </a:r>
            <a:r>
              <a:rPr lang="cs-CZ" dirty="0" smtClean="0">
                <a:hlinkClick r:id="rId3"/>
              </a:rPr>
              <a:t>/</a:t>
            </a:r>
            <a:r>
              <a:rPr lang="cs-CZ" dirty="0" err="1" smtClean="0">
                <a:hlinkClick r:id="rId3"/>
              </a:rPr>
              <a:t>methods.htm</a:t>
            </a:r>
            <a:endParaRPr lang="cs-CZ" dirty="0" smtClean="0"/>
          </a:p>
          <a:p>
            <a:pPr lvl="1"/>
            <a:r>
              <a:rPr lang="cs-CZ" dirty="0" smtClean="0">
                <a:hlinkClick r:id="rId4"/>
              </a:rPr>
              <a:t>http://</a:t>
            </a:r>
            <a:r>
              <a:rPr lang="cs-CZ" dirty="0" smtClean="0">
                <a:hlinkClick r:id="rId4"/>
              </a:rPr>
              <a:t>www.</a:t>
            </a:r>
            <a:r>
              <a:rPr lang="cs-CZ" dirty="0" err="1" smtClean="0">
                <a:hlinkClick r:id="rId4"/>
              </a:rPr>
              <a:t>usability.gov</a:t>
            </a:r>
            <a:r>
              <a:rPr lang="cs-CZ" dirty="0" smtClean="0">
                <a:hlinkClick r:id="rId4"/>
              </a:rPr>
              <a:t>/</a:t>
            </a:r>
            <a:r>
              <a:rPr lang="cs-CZ" dirty="0" err="1" smtClean="0">
                <a:hlinkClick r:id="rId4"/>
              </a:rPr>
              <a:t>methods</a:t>
            </a:r>
            <a:r>
              <a:rPr lang="cs-CZ" dirty="0" smtClean="0">
                <a:hlinkClick r:id="rId4"/>
              </a:rPr>
              <a:t>/</a:t>
            </a:r>
            <a:r>
              <a:rPr lang="cs-CZ" dirty="0" err="1" smtClean="0">
                <a:hlinkClick r:id="rId4"/>
              </a:rPr>
              <a:t>process.html</a:t>
            </a:r>
            <a:endParaRPr lang="cs-CZ" dirty="0" smtClean="0"/>
          </a:p>
          <a:p>
            <a:pPr lvl="1"/>
            <a:r>
              <a:rPr lang="cs-CZ" dirty="0" smtClean="0">
                <a:hlinkClick r:id="rId5"/>
              </a:rPr>
              <a:t>http://johnnyholland.org/2012/01/100-user-experience-ux-design-and-evaluation-methods-for-your-toolkit/</a:t>
            </a:r>
            <a:endParaRPr lang="cs-CZ" dirty="0"/>
          </a:p>
        </p:txBody>
      </p:sp>
    </p:spTree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Návrhové vzory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>
                <a:hlinkClick r:id="rId2"/>
              </a:rPr>
              <a:t>http://</a:t>
            </a:r>
            <a:r>
              <a:rPr lang="cs-CZ" dirty="0" smtClean="0">
                <a:hlinkClick r:id="rId2"/>
              </a:rPr>
              <a:t>quince.infragistics.com/UX-Design-Patterns.aspx</a:t>
            </a:r>
            <a:endParaRPr lang="cs-CZ" dirty="0" smtClean="0"/>
          </a:p>
          <a:p>
            <a:r>
              <a:rPr lang="cs-CZ" dirty="0" smtClean="0">
                <a:hlinkClick r:id="rId3"/>
              </a:rPr>
              <a:t>http://patternry.com</a:t>
            </a:r>
            <a:r>
              <a:rPr lang="cs-CZ" dirty="0" smtClean="0">
                <a:hlinkClick r:id="rId3"/>
              </a:rPr>
              <a:t>/</a:t>
            </a:r>
            <a:endParaRPr lang="cs-CZ" dirty="0" smtClean="0"/>
          </a:p>
          <a:p>
            <a:r>
              <a:rPr lang="cs-CZ" dirty="0" smtClean="0">
                <a:hlinkClick r:id="rId4"/>
              </a:rPr>
              <a:t>http://www.</a:t>
            </a:r>
            <a:r>
              <a:rPr lang="cs-CZ" dirty="0" err="1" smtClean="0">
                <a:hlinkClick r:id="rId4"/>
              </a:rPr>
              <a:t>lukew.com</a:t>
            </a:r>
            <a:r>
              <a:rPr lang="cs-CZ" dirty="0" smtClean="0">
                <a:hlinkClick r:id="rId4"/>
              </a:rPr>
              <a:t>/</a:t>
            </a:r>
            <a:r>
              <a:rPr lang="cs-CZ" dirty="0" err="1" smtClean="0">
                <a:hlinkClick r:id="rId4"/>
              </a:rPr>
              <a:t>ff</a:t>
            </a:r>
            <a:r>
              <a:rPr lang="cs-CZ" dirty="0" smtClean="0">
                <a:hlinkClick r:id="rId4"/>
              </a:rPr>
              <a:t>/</a:t>
            </a:r>
            <a:r>
              <a:rPr lang="cs-CZ" dirty="0" err="1" smtClean="0">
                <a:hlinkClick r:id="rId4"/>
              </a:rPr>
              <a:t>entry.asp</a:t>
            </a:r>
            <a:r>
              <a:rPr lang="cs-CZ" dirty="0" smtClean="0">
                <a:hlinkClick r:id="rId4"/>
              </a:rPr>
              <a:t>?156</a:t>
            </a:r>
            <a:endParaRPr lang="cs-CZ" dirty="0"/>
          </a:p>
        </p:txBody>
      </p:sp>
    </p:spTree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Dotazy?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r>
              <a:rPr lang="cs-CZ" dirty="0" smtClean="0"/>
              <a:t>Děkuji za pozornost.</a:t>
            </a:r>
          </a:p>
          <a:p>
            <a:r>
              <a:rPr lang="cs-CZ" dirty="0" err="1" smtClean="0"/>
              <a:t>Twitter</a:t>
            </a:r>
            <a:r>
              <a:rPr lang="cs-CZ" smtClean="0"/>
              <a:t>: @</a:t>
            </a:r>
            <a:r>
              <a:rPr lang="cs-CZ" dirty="0" err="1" smtClean="0"/>
              <a:t>vaclavlohr</a:t>
            </a:r>
            <a:endParaRPr lang="cs-CZ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Složky použitelnosti (</a:t>
            </a:r>
            <a:r>
              <a:rPr lang="cs-CZ" dirty="0" err="1" smtClean="0"/>
              <a:t>Nielsen</a:t>
            </a:r>
            <a:r>
              <a:rPr lang="cs-CZ" dirty="0" smtClean="0"/>
              <a:t> a </a:t>
            </a:r>
            <a:r>
              <a:rPr lang="cs-CZ" dirty="0" err="1" smtClean="0"/>
              <a:t>Shneiderman</a:t>
            </a:r>
            <a:r>
              <a:rPr lang="cs-CZ" dirty="0" smtClean="0"/>
              <a:t>)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</p:nvPr>
        </p:nvGraphicFramePr>
        <p:xfrm>
          <a:off x="323850" y="1052513"/>
          <a:ext cx="8280400" cy="43211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Použitelnostní</a:t>
            </a:r>
            <a:r>
              <a:rPr lang="cs-CZ" dirty="0" smtClean="0"/>
              <a:t> maxima podle Lunda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cs-CZ" dirty="0" smtClean="0"/>
              <a:t>Poznejte uživatele. Vy nejste uživatel.</a:t>
            </a:r>
          </a:p>
          <a:p>
            <a:r>
              <a:rPr lang="cs-CZ" dirty="0" smtClean="0"/>
              <a:t>To, co vypadá stejně by mělo reagovat stejně.</a:t>
            </a:r>
          </a:p>
          <a:p>
            <a:r>
              <a:rPr lang="cs-CZ" dirty="0" smtClean="0"/>
              <a:t>Informace důležitá pro rozhodnutí musí být přítomna, když je vyžadováno rozhodnutí.</a:t>
            </a:r>
          </a:p>
          <a:p>
            <a:r>
              <a:rPr lang="cs-CZ" dirty="0" smtClean="0"/>
              <a:t>Chybová hlášení musí mít pro uživatele význam a musí jej informovat, jak odstranit problém.</a:t>
            </a:r>
          </a:p>
          <a:p>
            <a:r>
              <a:rPr lang="cs-CZ" dirty="0" smtClean="0"/>
              <a:t>Každá akce musí mít reakci.</a:t>
            </a:r>
          </a:p>
          <a:p>
            <a:r>
              <a:rPr lang="cs-CZ" dirty="0" smtClean="0"/>
              <a:t>Každý dělá chyby – každá chyba by měla jít opravit.</a:t>
            </a:r>
          </a:p>
          <a:p>
            <a:r>
              <a:rPr lang="cs-CZ" dirty="0" smtClean="0"/>
              <a:t>Nepřetěžujte uživatele.</a:t>
            </a:r>
          </a:p>
          <a:p>
            <a:r>
              <a:rPr lang="cs-CZ" dirty="0" smtClean="0"/>
              <a:t>Udržujte konzistenci.</a:t>
            </a:r>
          </a:p>
          <a:p>
            <a:r>
              <a:rPr lang="cs-CZ" dirty="0" smtClean="0"/>
              <a:t>Minimalizujte potřebu využívání paměti uživatele.</a:t>
            </a:r>
          </a:p>
          <a:p>
            <a:r>
              <a:rPr lang="cs-CZ" dirty="0" smtClean="0"/>
              <a:t>„</a:t>
            </a:r>
            <a:r>
              <a:rPr lang="cs-CZ" dirty="0" err="1" smtClean="0"/>
              <a:t>Keep</a:t>
            </a:r>
            <a:r>
              <a:rPr lang="cs-CZ" dirty="0" smtClean="0"/>
              <a:t> </a:t>
            </a:r>
            <a:r>
              <a:rPr lang="cs-CZ" dirty="0" err="1" smtClean="0"/>
              <a:t>it</a:t>
            </a:r>
            <a:r>
              <a:rPr lang="cs-CZ" dirty="0" smtClean="0"/>
              <a:t> </a:t>
            </a:r>
            <a:r>
              <a:rPr lang="cs-CZ" dirty="0" err="1" smtClean="0"/>
              <a:t>simple</a:t>
            </a:r>
            <a:r>
              <a:rPr lang="cs-CZ" dirty="0" smtClean="0"/>
              <a:t>.“ – KISS (</a:t>
            </a:r>
            <a:r>
              <a:rPr lang="cs-CZ" dirty="0" err="1" smtClean="0"/>
              <a:t>Keep</a:t>
            </a:r>
            <a:r>
              <a:rPr lang="cs-CZ" dirty="0" smtClean="0"/>
              <a:t> </a:t>
            </a:r>
            <a:r>
              <a:rPr lang="cs-CZ" dirty="0" err="1" smtClean="0"/>
              <a:t>it</a:t>
            </a:r>
            <a:r>
              <a:rPr lang="cs-CZ" dirty="0" smtClean="0"/>
              <a:t> </a:t>
            </a:r>
            <a:r>
              <a:rPr lang="cs-CZ" dirty="0" err="1" smtClean="0"/>
              <a:t>simple</a:t>
            </a:r>
            <a:r>
              <a:rPr lang="cs-CZ" dirty="0" smtClean="0"/>
              <a:t> </a:t>
            </a:r>
            <a:r>
              <a:rPr lang="cs-CZ" dirty="0" err="1" smtClean="0"/>
              <a:t>stupid</a:t>
            </a:r>
            <a:r>
              <a:rPr lang="cs-CZ" dirty="0" smtClean="0"/>
              <a:t>.)</a:t>
            </a:r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Použitelnostní</a:t>
            </a:r>
            <a:r>
              <a:rPr lang="cs-CZ" dirty="0" smtClean="0"/>
              <a:t> maxima podle Lunda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cs-CZ" dirty="0" smtClean="0"/>
              <a:t>Uživatel by měl vždy vědět, co se děje.</a:t>
            </a:r>
          </a:p>
          <a:p>
            <a:r>
              <a:rPr lang="cs-CZ" dirty="0" smtClean="0"/>
              <a:t>Čím častěji něco děláte, tím by to mělo být jednodušší.</a:t>
            </a:r>
          </a:p>
          <a:p>
            <a:r>
              <a:rPr lang="cs-CZ" dirty="0" smtClean="0"/>
              <a:t>Uživatel by měl ovládat systém, nikoliv systém uživatele.</a:t>
            </a:r>
          </a:p>
          <a:p>
            <a:r>
              <a:rPr lang="cs-CZ" dirty="0" smtClean="0"/>
              <a:t>Vyhněte se nedůležitému rozhodování a zdůrazněte to důležité.</a:t>
            </a:r>
          </a:p>
          <a:p>
            <a:r>
              <a:rPr lang="cs-CZ" dirty="0" smtClean="0"/>
              <a:t>„Nejlepší výlet má nejméně kroků.“ – Zkraťte vzdálenost mezi uživatelem a cílem.</a:t>
            </a:r>
          </a:p>
          <a:p>
            <a:r>
              <a:rPr lang="cs-CZ" dirty="0" smtClean="0"/>
              <a:t>Uživatel by měl mít možnost dělat to, co chce.</a:t>
            </a:r>
          </a:p>
          <a:p>
            <a:r>
              <a:rPr lang="cs-CZ" dirty="0" smtClean="0"/>
              <a:t>Varujte uživatele při chybě – dříve než to bude ještě horší.</a:t>
            </a:r>
          </a:p>
          <a:p>
            <a:r>
              <a:rPr lang="cs-CZ" dirty="0" smtClean="0"/>
              <a:t>Uživatelé by měli vždy vědět jak zjistit co dělat dál.</a:t>
            </a:r>
          </a:p>
          <a:p>
            <a:r>
              <a:rPr lang="cs-CZ" dirty="0" smtClean="0"/>
              <a:t>Snažte se posílit uživatele, ne zrychlovat systém.</a:t>
            </a:r>
          </a:p>
          <a:p>
            <a:r>
              <a:rPr lang="cs-CZ" dirty="0" smtClean="0"/>
              <a:t>Věci, které vypadají odlišně by se měly odlišně chovat.</a:t>
            </a:r>
            <a:endParaRPr lang="cs-CZ" dirty="0"/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KISS principy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Řešte nejdůležitější problém.</a:t>
            </a:r>
          </a:p>
          <a:p>
            <a:r>
              <a:rPr lang="cs-CZ" dirty="0" smtClean="0"/>
              <a:t>Nedělejte řešení složitější, než původní problém.</a:t>
            </a:r>
          </a:p>
          <a:p>
            <a:r>
              <a:rPr lang="cs-CZ" dirty="0" smtClean="0"/>
              <a:t>Nezasahujte do objektového modelu.</a:t>
            </a:r>
          </a:p>
          <a:p>
            <a:r>
              <a:rPr lang="cs-CZ" dirty="0" smtClean="0"/>
              <a:t>Vyhněte se „čtení mysli“. Nechte uživatele rozhodnout o tom, co zamýšlí.</a:t>
            </a:r>
          </a:p>
          <a:p>
            <a:r>
              <a:rPr lang="cs-CZ" dirty="0" smtClean="0"/>
              <a:t>… </a:t>
            </a:r>
            <a:r>
              <a:rPr lang="cs-CZ" dirty="0" smtClean="0">
                <a:hlinkClick r:id="rId2"/>
              </a:rPr>
              <a:t>více</a:t>
            </a:r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Uživatelsky orientovaný design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Kdo jsou uživatelé? (Co umí, co znají?)</a:t>
            </a:r>
          </a:p>
          <a:p>
            <a:r>
              <a:rPr lang="cs-CZ" dirty="0" smtClean="0"/>
              <a:t>Co uživatelé chtějí?</a:t>
            </a:r>
          </a:p>
          <a:p>
            <a:r>
              <a:rPr lang="cs-CZ" dirty="0" smtClean="0"/>
              <a:t>Jaké mají zkušenosti?</a:t>
            </a:r>
          </a:p>
          <a:p>
            <a:r>
              <a:rPr lang="cs-CZ" dirty="0" smtClean="0"/>
              <a:t>V jakém kontextu se nacházejí?</a:t>
            </a:r>
          </a:p>
          <a:p>
            <a:r>
              <a:rPr lang="cs-CZ" dirty="0" smtClean="0"/>
              <a:t>Co musíme udělat za ně?</a:t>
            </a:r>
            <a:endParaRPr lang="cs-CZ" dirty="0"/>
          </a:p>
        </p:txBody>
      </p:sp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Výběr metod testování použitelnosti</a:t>
            </a:r>
            <a:endParaRPr lang="cs-CZ" dirty="0"/>
          </a:p>
        </p:txBody>
      </p:sp>
      <p:pic>
        <p:nvPicPr>
          <p:cNvPr id="1026" name="Picture 2" descr="2-dimensional chart of questions answered by research methods based on their data source and approach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39227" y="1052513"/>
            <a:ext cx="6049646" cy="4321175"/>
          </a:xfrm>
          <a:prstGeom prst="rect">
            <a:avLst/>
          </a:prstGeom>
          <a:noFill/>
        </p:spPr>
      </p:pic>
      <p:sp>
        <p:nvSpPr>
          <p:cNvPr id="5" name="Obdélník 4"/>
          <p:cNvSpPr/>
          <p:nvPr/>
        </p:nvSpPr>
        <p:spPr>
          <a:xfrm>
            <a:off x="7884368" y="1412776"/>
            <a:ext cx="738664" cy="3168352"/>
          </a:xfrm>
          <a:prstGeom prst="rect">
            <a:avLst/>
          </a:prstGeom>
        </p:spPr>
        <p:txBody>
          <a:bodyPr vert="vert270" wrap="square">
            <a:spAutoFit/>
          </a:bodyPr>
          <a:lstStyle/>
          <a:p>
            <a:r>
              <a:rPr lang="cs-CZ" dirty="0" smtClean="0">
                <a:hlinkClick r:id="rId3"/>
              </a:rPr>
              <a:t>http://www.</a:t>
            </a:r>
            <a:r>
              <a:rPr lang="cs-CZ" dirty="0" err="1" smtClean="0">
                <a:hlinkClick r:id="rId3"/>
              </a:rPr>
              <a:t>useit.com</a:t>
            </a:r>
            <a:r>
              <a:rPr lang="cs-CZ" dirty="0" smtClean="0">
                <a:hlinkClick r:id="rId3"/>
              </a:rPr>
              <a:t>/</a:t>
            </a:r>
            <a:r>
              <a:rPr lang="cs-CZ" dirty="0" err="1" smtClean="0">
                <a:hlinkClick r:id="rId3"/>
              </a:rPr>
              <a:t>alertbox</a:t>
            </a:r>
            <a:r>
              <a:rPr lang="cs-CZ" dirty="0" smtClean="0">
                <a:hlinkClick r:id="rId3"/>
              </a:rPr>
              <a:t>/user-</a:t>
            </a:r>
            <a:r>
              <a:rPr lang="cs-CZ" dirty="0" err="1" smtClean="0">
                <a:hlinkClick r:id="rId3"/>
              </a:rPr>
              <a:t>research</a:t>
            </a:r>
            <a:r>
              <a:rPr lang="cs-CZ" dirty="0" smtClean="0">
                <a:hlinkClick r:id="rId3"/>
              </a:rPr>
              <a:t>-</a:t>
            </a:r>
            <a:r>
              <a:rPr lang="cs-CZ" dirty="0" err="1" smtClean="0">
                <a:hlinkClick r:id="rId3"/>
              </a:rPr>
              <a:t>methods.html</a:t>
            </a:r>
            <a:endParaRPr lang="cs-CZ" dirty="0"/>
          </a:p>
        </p:txBody>
      </p:sp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Výběr metod testování použitelnosti</a:t>
            </a:r>
            <a:endParaRPr lang="cs-CZ" dirty="0"/>
          </a:p>
        </p:txBody>
      </p:sp>
      <p:pic>
        <p:nvPicPr>
          <p:cNvPr id="29698" name="Picture 2" descr="Chart of research methods by data source vs. approach vs. context of product use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39227" y="1052513"/>
            <a:ext cx="6049646" cy="4321175"/>
          </a:xfrm>
          <a:prstGeom prst="rect">
            <a:avLst/>
          </a:prstGeom>
          <a:noFill/>
        </p:spPr>
      </p:pic>
      <p:sp>
        <p:nvSpPr>
          <p:cNvPr id="5" name="Obdélník 4"/>
          <p:cNvSpPr/>
          <p:nvPr/>
        </p:nvSpPr>
        <p:spPr>
          <a:xfrm>
            <a:off x="7884368" y="1412776"/>
            <a:ext cx="738664" cy="3168352"/>
          </a:xfrm>
          <a:prstGeom prst="rect">
            <a:avLst/>
          </a:prstGeom>
        </p:spPr>
        <p:txBody>
          <a:bodyPr vert="vert270" wrap="square">
            <a:spAutoFit/>
          </a:bodyPr>
          <a:lstStyle/>
          <a:p>
            <a:r>
              <a:rPr lang="cs-CZ" dirty="0" smtClean="0">
                <a:hlinkClick r:id="rId3"/>
              </a:rPr>
              <a:t>http://www.</a:t>
            </a:r>
            <a:r>
              <a:rPr lang="cs-CZ" dirty="0" err="1" smtClean="0">
                <a:hlinkClick r:id="rId3"/>
              </a:rPr>
              <a:t>useit.com</a:t>
            </a:r>
            <a:r>
              <a:rPr lang="cs-CZ" dirty="0" smtClean="0">
                <a:hlinkClick r:id="rId3"/>
              </a:rPr>
              <a:t>/</a:t>
            </a:r>
            <a:r>
              <a:rPr lang="cs-CZ" dirty="0" err="1" smtClean="0">
                <a:hlinkClick r:id="rId3"/>
              </a:rPr>
              <a:t>alertbox</a:t>
            </a:r>
            <a:r>
              <a:rPr lang="cs-CZ" dirty="0" smtClean="0">
                <a:hlinkClick r:id="rId3"/>
              </a:rPr>
              <a:t>/user-</a:t>
            </a:r>
            <a:r>
              <a:rPr lang="cs-CZ" dirty="0" err="1" smtClean="0">
                <a:hlinkClick r:id="rId3"/>
              </a:rPr>
              <a:t>research</a:t>
            </a:r>
            <a:r>
              <a:rPr lang="cs-CZ" dirty="0" smtClean="0">
                <a:hlinkClick r:id="rId3"/>
              </a:rPr>
              <a:t>-</a:t>
            </a:r>
            <a:r>
              <a:rPr lang="cs-CZ" dirty="0" err="1" smtClean="0">
                <a:hlinkClick r:id="rId3"/>
              </a:rPr>
              <a:t>methods.html</a:t>
            </a:r>
            <a:endParaRPr lang="cs-CZ" dirty="0"/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PEF_5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PEF_5</Template>
  <TotalTime>835</TotalTime>
  <Words>831</Words>
  <Application>Microsoft Office PowerPoint</Application>
  <PresentationFormat>Předvádění na obrazovce (4:3)</PresentationFormat>
  <Paragraphs>134</Paragraphs>
  <Slides>23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23</vt:i4>
      </vt:variant>
    </vt:vector>
  </HeadingPairs>
  <TitlesOfParts>
    <vt:vector size="24" baseType="lpstr">
      <vt:lpstr>PEF_5</vt:lpstr>
      <vt:lpstr>Použitelnost</vt:lpstr>
      <vt:lpstr>Použitelnost</vt:lpstr>
      <vt:lpstr>Složky použitelnosti (Nielsen a Shneiderman)</vt:lpstr>
      <vt:lpstr>Použitelnostní maxima podle Lunda</vt:lpstr>
      <vt:lpstr>Použitelnostní maxima podle Lunda</vt:lpstr>
      <vt:lpstr>KISS principy</vt:lpstr>
      <vt:lpstr>Uživatelsky orientovaný design</vt:lpstr>
      <vt:lpstr>Výběr metod testování použitelnosti</vt:lpstr>
      <vt:lpstr>Výběr metod testování použitelnosti</vt:lpstr>
      <vt:lpstr>Metody testování použitelnosti</vt:lpstr>
      <vt:lpstr>Card Sorting</vt:lpstr>
      <vt:lpstr>Co Card Sorting poskytuje?</vt:lpstr>
      <vt:lpstr>Kdy Card Sorting použít?</vt:lpstr>
      <vt:lpstr>Kdo by měl provádět Card Sorting?</vt:lpstr>
      <vt:lpstr>Cílové skupiny (Focus Groups)</vt:lpstr>
      <vt:lpstr>Cílové skupiny (Focus Groups)</vt:lpstr>
      <vt:lpstr>Heuristické ověřování</vt:lpstr>
      <vt:lpstr>Persony</vt:lpstr>
      <vt:lpstr>Uživatelské testování (User testing)</vt:lpstr>
      <vt:lpstr>Prototypování</vt:lpstr>
      <vt:lpstr>Zdroje a komplexní přehledy metod</vt:lpstr>
      <vt:lpstr>Návrhové vzory</vt:lpstr>
      <vt:lpstr>Dotazy?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Použitelnost</dc:title>
  <dc:creator>lohr</dc:creator>
  <cp:lastModifiedBy>Uzivatel</cp:lastModifiedBy>
  <cp:revision>34</cp:revision>
  <dcterms:created xsi:type="dcterms:W3CDTF">2012-10-13T07:17:46Z</dcterms:created>
  <dcterms:modified xsi:type="dcterms:W3CDTF">2012-10-16T00:06:32Z</dcterms:modified>
</cp:coreProperties>
</file>