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43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354" r:id="rId4"/>
    <p:sldId id="341" r:id="rId5"/>
    <p:sldId id="342" r:id="rId6"/>
    <p:sldId id="258" r:id="rId7"/>
    <p:sldId id="259" r:id="rId8"/>
    <p:sldId id="260" r:id="rId9"/>
    <p:sldId id="304" r:id="rId10"/>
    <p:sldId id="305" r:id="rId11"/>
    <p:sldId id="286" r:id="rId12"/>
    <p:sldId id="287" r:id="rId13"/>
    <p:sldId id="280" r:id="rId14"/>
    <p:sldId id="288" r:id="rId15"/>
    <p:sldId id="281" r:id="rId16"/>
    <p:sldId id="293" r:id="rId17"/>
    <p:sldId id="352" r:id="rId18"/>
    <p:sldId id="346" r:id="rId19"/>
    <p:sldId id="347" r:id="rId20"/>
    <p:sldId id="355" r:id="rId21"/>
    <p:sldId id="353" r:id="rId22"/>
    <p:sldId id="348" r:id="rId23"/>
    <p:sldId id="35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 varScale="1">
        <p:scale>
          <a:sx n="133" d="100"/>
          <a:sy n="133" d="100"/>
        </p:scale>
        <p:origin x="-25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3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wm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F1E103-4AFE-46A7-BFF8-D3853DC1A4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39941" name="Picture 6" descr="LOGOJ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0"/>
            <a:ext cx="1066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6837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9952D24-9FAA-49DB-A5E1-D2F5956280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2598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C9DB95-19AE-49E6-9ACD-24585A9F5F5D}" type="slidenum">
              <a:rPr lang="cs-CZ" smtClean="0"/>
              <a:pPr/>
              <a:t>4</a:t>
            </a:fld>
            <a:endParaRPr lang="cs-CZ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88A1AD-7BE6-4C9A-AED5-188696875780}" type="slidenum">
              <a:rPr lang="cs-CZ" smtClean="0"/>
              <a:pPr/>
              <a:t>5</a:t>
            </a:fld>
            <a:endParaRPr lang="cs-CZ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A80801-6EED-402A-9400-13657F34AD22}" type="slidenum">
              <a:rPr lang="cs-CZ" smtClean="0"/>
              <a:pPr/>
              <a:t>17</a:t>
            </a:fld>
            <a:endParaRPr lang="cs-CZ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2FF083-DF37-43F0-A287-772143018643}" type="slidenum">
              <a:rPr lang="cs-CZ" smtClean="0"/>
              <a:pPr/>
              <a:t>18</a:t>
            </a:fld>
            <a:endParaRPr lang="cs-CZ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751BC7-AE34-406C-B98A-A60F91A8CEF0}" type="slidenum">
              <a:rPr lang="cs-CZ" smtClean="0"/>
              <a:pPr/>
              <a:t>19</a:t>
            </a:fld>
            <a:endParaRPr lang="cs-CZ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ygl\Dropbox\Work\CZU_Sablony\PrezData\fappz_sablona_page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"/>
            <a:ext cx="9143996" cy="6857997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3573016"/>
            <a:ext cx="7772400" cy="1224136"/>
          </a:xfr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5656" y="4653136"/>
            <a:ext cx="6400800" cy="982960"/>
          </a:xfrm>
        </p:spPr>
        <p:txBody>
          <a:bodyPr>
            <a:noAutofit/>
          </a:bodyPr>
          <a:lstStyle>
            <a:lvl1pPr marL="0" indent="0" algn="ctr">
              <a:buNone/>
              <a:defRPr sz="3000" b="1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cs-CZ" dirty="0"/>
          </a:p>
        </p:txBody>
      </p:sp>
      <p:sp>
        <p:nvSpPr>
          <p:cNvPr id="8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3707904" y="6237312"/>
            <a:ext cx="2133600" cy="365125"/>
          </a:xfrm>
        </p:spPr>
        <p:txBody>
          <a:bodyPr/>
          <a:lstStyle>
            <a:lvl1pPr algn="ctr">
              <a:defRPr sz="1800" i="1">
                <a:solidFill>
                  <a:srgbClr val="FC97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F0643608-683A-485E-BB4D-20795BFC6389}" type="datetimeFigureOut">
              <a:rPr lang="en-GB" smtClean="0"/>
              <a:pPr>
                <a:defRPr/>
              </a:pPr>
              <a:t>10/2/14</a:t>
            </a:fld>
            <a:endParaRPr lang="en-GB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5876379"/>
            <a:ext cx="5098504" cy="288925"/>
          </a:xfrm>
        </p:spPr>
        <p:txBody>
          <a:bodyPr>
            <a:noAutofit/>
          </a:bodyPr>
          <a:lstStyle>
            <a:lvl1pPr algn="ctr">
              <a:buNone/>
              <a:defRPr sz="2000">
                <a:solidFill>
                  <a:srgbClr val="FC97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cs-CZ" dirty="0" smtClean="0"/>
              <a:t>Autor prezentace</a:t>
            </a:r>
            <a:endParaRPr lang="cs-CZ" dirty="0"/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7668344" y="6376243"/>
            <a:ext cx="792088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A70A39-961D-4FCF-B815-1711BD1F564E}" type="slidenum">
              <a:rPr kumimoji="0" lang="cs-CZ" sz="1600" b="0" i="0" u="none" strike="noStrike" kern="1200" cap="none" spc="0" normalizeH="0" baseline="0" noProof="0" smtClean="0">
                <a:ln>
                  <a:noFill/>
                </a:ln>
                <a:solidFill>
                  <a:srgbClr val="FC979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rgbClr val="FC979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95536" y="980729"/>
            <a:ext cx="8291264" cy="4392488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cs-CZ" noProof="0" smtClean="0"/>
              <a:t>Click icon to add table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69901-6943-40A6-AAB3-15D262603D8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43608-683A-485E-BB4D-20795BFC6389}" type="datetimeFigureOut">
              <a:rPr lang="en-GB" smtClean="0"/>
              <a:pPr>
                <a:defRPr/>
              </a:pPr>
              <a:t>10/2/14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45869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43608-683A-485E-BB4D-20795BFC6389}" type="datetimeFigureOut">
              <a:rPr lang="en-GB" smtClean="0"/>
              <a:pPr>
                <a:defRPr/>
              </a:pPr>
              <a:t>10/2/14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C69901-6943-40A6-AAB3-15D262603D8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46600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/>
              <a:t>Z.Havlíček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F0CF0-B9CB-415F-BF3F-D784D0FC16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5"/>
            <a:ext cx="8280920" cy="4320481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392107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11560" y="242088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4100264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908720"/>
            <a:ext cx="410185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95536" y="1628801"/>
            <a:ext cx="4101852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628801"/>
            <a:ext cx="4041775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826789"/>
            <a:ext cx="3069977" cy="87401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826789"/>
            <a:ext cx="5111750" cy="4618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3069977" cy="37444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251520" y="44624"/>
            <a:ext cx="8424936" cy="648072"/>
          </a:xfrm>
          <a:prstGeom prst="rect">
            <a:avLst/>
          </a:prstGeo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1" i="0" u="none" strike="noStrike" kern="1200" cap="none" spc="0" normalizeH="0" baseline="0" noProof="0" smtClean="0">
                <a:ln>
                  <a:noFill/>
                </a:ln>
                <a:solidFill>
                  <a:srgbClr val="9C884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Klepnutím lze upravit</a:t>
            </a:r>
            <a:endParaRPr kumimoji="0" lang="cs-CZ" sz="3600" b="1" i="0" u="none" strike="noStrike" kern="1200" cap="none" spc="0" normalizeH="0" baseline="0" noProof="0" dirty="0">
              <a:ln>
                <a:noFill/>
              </a:ln>
              <a:solidFill>
                <a:srgbClr val="9C884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725144"/>
            <a:ext cx="5486400" cy="5040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836711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229200"/>
            <a:ext cx="5486400" cy="6480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0643608-683A-485E-BB4D-20795BFC6389}" type="datetimeFigureOut">
              <a:rPr lang="en-GB" smtClean="0"/>
              <a:pPr>
                <a:defRPr/>
              </a:pPr>
              <a:t>10/2/14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C69901-6943-40A6-AAB3-15D262603D8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2050" name="Picture 2" descr="C:\Users\tygl\Dropbox\Work\CZU_Sablony\PrezData\fappz_sablona_page2.jpg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Zástupný symbol pro číslo snímku 5"/>
          <p:cNvSpPr txBox="1">
            <a:spLocks/>
          </p:cNvSpPr>
          <p:nvPr/>
        </p:nvSpPr>
        <p:spPr>
          <a:xfrm>
            <a:off x="7668344" y="6376243"/>
            <a:ext cx="792088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A70A39-961D-4FCF-B815-1711BD1F564E}" type="slidenum">
              <a:rPr kumimoji="0" lang="cs-CZ" sz="1600" b="0" i="0" u="none" strike="noStrike" kern="1200" cap="none" spc="0" normalizeH="0" baseline="0" noProof="0" smtClean="0">
                <a:ln>
                  <a:noFill/>
                </a:ln>
                <a:solidFill>
                  <a:srgbClr val="FC979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rgbClr val="FC979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lačítko akce: Dopředu nebo Další 9">
            <a:hlinkClick r:id="" action="ppaction://hlinkshowjump?jump=nextslide" highlightClick="1"/>
          </p:cNvPr>
          <p:cNvSpPr/>
          <p:nvPr/>
        </p:nvSpPr>
        <p:spPr>
          <a:xfrm>
            <a:off x="8460432" y="6381328"/>
            <a:ext cx="432048" cy="288032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lačítko akce: Zpět nebo Předchozí 10">
            <a:hlinkClick r:id="" action="ppaction://hlinkshowjump?jump=previousslide" highlightClick="1"/>
          </p:cNvPr>
          <p:cNvSpPr/>
          <p:nvPr/>
        </p:nvSpPr>
        <p:spPr>
          <a:xfrm>
            <a:off x="7380312" y="6381328"/>
            <a:ext cx="432048" cy="288032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2" name="Picture 10" descr="logo_DIT_modre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088" y="6165850"/>
            <a:ext cx="54292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.org/TR/html5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 descr="Large confetti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smtClean="0"/>
              <a:t>HTML </a:t>
            </a:r>
            <a:br>
              <a:rPr lang="cs-CZ" smtClean="0"/>
            </a:br>
            <a:r>
              <a:rPr lang="cs-CZ" smtClean="0"/>
              <a:t>HyperText Markup Language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Z. Havlíček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ZS </a:t>
            </a:r>
            <a:r>
              <a:rPr lang="cs-CZ" dirty="0" smtClean="0"/>
              <a:t>2014/15</a:t>
            </a:r>
            <a:endParaRPr lang="cs-CZ" dirty="0" smtClean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6E2E3-DBDD-4609-82C4-76BC9AEA329F}" type="slidenum">
              <a:rPr lang="cs-CZ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050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>
                <a:cs typeface="Times New Roman" pitchFamily="18" charset="0"/>
              </a:rPr>
              <a:t>Syntaxe značky</a:t>
            </a:r>
          </a:p>
        </p:txBody>
      </p:sp>
      <p:sp>
        <p:nvSpPr>
          <p:cNvPr id="15363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sz="2000" smtClean="0">
                <a:cs typeface="Times New Roman" pitchFamily="18" charset="0"/>
              </a:rPr>
              <a:t>Tvoří-li hodnotu atributu více než jediné slovo nebo číslo musí se zapisovat mezi apostrofy nebo uvozovky (příklad </a:t>
            </a:r>
            <a:r>
              <a:rPr lang="cs-CZ" sz="2000" b="1" smtClean="0">
                <a:latin typeface="Verdana" pitchFamily="34" charset="0"/>
                <a:cs typeface="Times New Roman" pitchFamily="18" charset="0"/>
              </a:rPr>
              <a:t>src="images/panorama.jpg"</a:t>
            </a:r>
            <a:r>
              <a:rPr lang="cs-CZ" sz="2000" smtClean="0"/>
              <a:t> </a:t>
            </a:r>
          </a:p>
          <a:p>
            <a:r>
              <a:rPr lang="cs-CZ" sz="2000" smtClean="0">
                <a:cs typeface="Times New Roman" pitchFamily="18" charset="0"/>
              </a:rPr>
              <a:t>Ve jménech atributů jazyka HTML se velikost písmen nerozlišuje, ale ve většině hodnot atributů je naopak velikost písmen významná. Koncové značky nemají žádné atributy.</a:t>
            </a:r>
            <a:r>
              <a:rPr lang="cs-CZ" sz="2000" smtClean="0"/>
              <a:t> </a:t>
            </a:r>
          </a:p>
          <a:p>
            <a:r>
              <a:rPr lang="cs-CZ" sz="2000" smtClean="0">
                <a:cs typeface="Times New Roman" pitchFamily="18" charset="0"/>
              </a:rPr>
              <a:t>Ve verzi HTML 4.0 bylo nadefinováno celkem 16 základních atributů, které se dají aplikovat téměř na všechny nejčastěji používané značky. Jsou to  </a:t>
            </a:r>
            <a:r>
              <a:rPr lang="cs-CZ" sz="2000" b="1" smtClean="0">
                <a:cs typeface="Times New Roman" pitchFamily="18" charset="0"/>
              </a:rPr>
              <a:t>class, dir, id, lang, onclick, ondblclick, onkeydown, onkeypress, onkeyup,onmousedown, onmousemove, onmouseout, onmouseover, onmouseup,style, title</a:t>
            </a:r>
            <a:endParaRPr lang="cs-CZ" sz="2000" smtClean="0">
              <a:cs typeface="Times New Roman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CA2E15DB-7868-431B-8336-10CC6A3F697D}" type="slidenum">
              <a:rPr lang="cs-CZ"/>
              <a:pPr>
                <a:defRPr/>
              </a:pPr>
              <a:t>10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/>
              <a:t>Struktura stránky www</a:t>
            </a:r>
            <a:endParaRPr lang="en-GB" b="1" smtClean="0"/>
          </a:p>
        </p:txBody>
      </p:sp>
      <p:sp>
        <p:nvSpPr>
          <p:cNvPr id="69" name="Zástupný symbol pro číslo snímku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D6EF1938-BFD7-4643-B87C-A6618654C9F1}" type="slidenum">
              <a:rPr lang="cs-CZ"/>
              <a:pPr>
                <a:defRPr/>
              </a:pPr>
              <a:t>11</a:t>
            </a:fld>
            <a:endParaRPr lang="cs-CZ"/>
          </a:p>
        </p:txBody>
      </p:sp>
      <p:grpSp>
        <p:nvGrpSpPr>
          <p:cNvPr id="16388" name="Group 60"/>
          <p:cNvGrpSpPr>
            <a:grpSpLocks/>
          </p:cNvGrpSpPr>
          <p:nvPr/>
        </p:nvGrpSpPr>
        <p:grpSpPr bwMode="auto">
          <a:xfrm>
            <a:off x="1403648" y="980728"/>
            <a:ext cx="5684838" cy="4344988"/>
            <a:chOff x="-3" y="-3"/>
            <a:chExt cx="3803" cy="4323"/>
          </a:xfrm>
        </p:grpSpPr>
        <p:grpSp>
          <p:nvGrpSpPr>
            <p:cNvPr id="16398" name="Group 58"/>
            <p:cNvGrpSpPr>
              <a:grpSpLocks/>
            </p:cNvGrpSpPr>
            <p:nvPr/>
          </p:nvGrpSpPr>
          <p:grpSpPr bwMode="auto">
            <a:xfrm>
              <a:off x="0" y="0"/>
              <a:ext cx="3797" cy="4317"/>
              <a:chOff x="0" y="0"/>
              <a:chExt cx="3797" cy="4317"/>
            </a:xfrm>
          </p:grpSpPr>
          <p:grpSp>
            <p:nvGrpSpPr>
              <p:cNvPr id="16400" name="Group 23"/>
              <p:cNvGrpSpPr>
                <a:grpSpLocks/>
              </p:cNvGrpSpPr>
              <p:nvPr/>
            </p:nvGrpSpPr>
            <p:grpSpPr bwMode="auto">
              <a:xfrm>
                <a:off x="0" y="0"/>
                <a:ext cx="1332" cy="403"/>
                <a:chOff x="0" y="0"/>
                <a:chExt cx="1332" cy="403"/>
              </a:xfrm>
            </p:grpSpPr>
            <p:sp>
              <p:nvSpPr>
                <p:cNvPr id="16452" name="Rectangle 4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27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&lt;!DOCTYPE HTML 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53" name="Rectangle 2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33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01" name="Group 25"/>
              <p:cNvGrpSpPr>
                <a:grpSpLocks/>
              </p:cNvGrpSpPr>
              <p:nvPr/>
            </p:nvGrpSpPr>
            <p:grpSpPr bwMode="auto">
              <a:xfrm>
                <a:off x="1332" y="0"/>
                <a:ext cx="2465" cy="403"/>
                <a:chOff x="1332" y="0"/>
                <a:chExt cx="2465" cy="403"/>
              </a:xfrm>
            </p:grpSpPr>
            <p:sp>
              <p:nvSpPr>
                <p:cNvPr id="16450" name="Rectangle 5"/>
                <p:cNvSpPr>
                  <a:spLocks noChangeArrowheads="1"/>
                </p:cNvSpPr>
                <p:nvPr/>
              </p:nvSpPr>
              <p:spPr bwMode="auto">
                <a:xfrm>
                  <a:off x="1360" y="0"/>
                  <a:ext cx="240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cs-CZ" sz="1400"/>
                    <a:t>Deklarace verze HTML nebo XHTML</a:t>
                  </a:r>
                  <a:r>
                    <a:rPr lang="cs-CZ"/>
                    <a:t> </a:t>
                  </a:r>
                  <a:endParaRPr lang="en-US"/>
                </a:p>
              </p:txBody>
            </p:sp>
            <p:sp>
              <p:nvSpPr>
                <p:cNvPr id="16451" name="Rectangle 24"/>
                <p:cNvSpPr>
                  <a:spLocks noChangeArrowheads="1"/>
                </p:cNvSpPr>
                <p:nvPr/>
              </p:nvSpPr>
              <p:spPr bwMode="auto">
                <a:xfrm>
                  <a:off x="1332" y="0"/>
                  <a:ext cx="246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02" name="Group 27"/>
              <p:cNvGrpSpPr>
                <a:grpSpLocks/>
              </p:cNvGrpSpPr>
              <p:nvPr/>
            </p:nvGrpSpPr>
            <p:grpSpPr bwMode="auto">
              <a:xfrm>
                <a:off x="0" y="403"/>
                <a:ext cx="1332" cy="403"/>
                <a:chOff x="0" y="403"/>
                <a:chExt cx="1332" cy="403"/>
              </a:xfrm>
            </p:grpSpPr>
            <p:sp>
              <p:nvSpPr>
                <p:cNvPr id="16448" name="Rectangle 6"/>
                <p:cNvSpPr>
                  <a:spLocks noChangeArrowheads="1"/>
                </p:cNvSpPr>
                <p:nvPr/>
              </p:nvSpPr>
              <p:spPr bwMode="auto">
                <a:xfrm>
                  <a:off x="28" y="403"/>
                  <a:ext cx="127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&lt;html&gt;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49" name="Rectangle 26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133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03" name="Group 29"/>
              <p:cNvGrpSpPr>
                <a:grpSpLocks/>
              </p:cNvGrpSpPr>
              <p:nvPr/>
            </p:nvGrpSpPr>
            <p:grpSpPr bwMode="auto">
              <a:xfrm>
                <a:off x="1332" y="403"/>
                <a:ext cx="2465" cy="403"/>
                <a:chOff x="1332" y="403"/>
                <a:chExt cx="2465" cy="403"/>
              </a:xfrm>
            </p:grpSpPr>
            <p:sp>
              <p:nvSpPr>
                <p:cNvPr id="16446" name="Rectangle 7"/>
                <p:cNvSpPr>
                  <a:spLocks noChangeArrowheads="1"/>
                </p:cNvSpPr>
                <p:nvPr/>
              </p:nvSpPr>
              <p:spPr bwMode="auto">
                <a:xfrm>
                  <a:off x="1360" y="403"/>
                  <a:ext cx="240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Počátek textu ve formátu HTML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47" name="Rectangle 28"/>
                <p:cNvSpPr>
                  <a:spLocks noChangeArrowheads="1"/>
                </p:cNvSpPr>
                <p:nvPr/>
              </p:nvSpPr>
              <p:spPr bwMode="auto">
                <a:xfrm>
                  <a:off x="1332" y="403"/>
                  <a:ext cx="246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04" name="Group 31"/>
              <p:cNvGrpSpPr>
                <a:grpSpLocks/>
              </p:cNvGrpSpPr>
              <p:nvPr/>
            </p:nvGrpSpPr>
            <p:grpSpPr bwMode="auto">
              <a:xfrm>
                <a:off x="0" y="806"/>
                <a:ext cx="1332" cy="633"/>
                <a:chOff x="0" y="806"/>
                <a:chExt cx="1332" cy="633"/>
              </a:xfrm>
            </p:grpSpPr>
            <p:sp>
              <p:nvSpPr>
                <p:cNvPr id="16444" name="Rectangle 8"/>
                <p:cNvSpPr>
                  <a:spLocks noChangeArrowheads="1"/>
                </p:cNvSpPr>
                <p:nvPr/>
              </p:nvSpPr>
              <p:spPr bwMode="auto">
                <a:xfrm>
                  <a:off x="28" y="806"/>
                  <a:ext cx="1276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&lt;head&gt;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45" name="Rectangle 30"/>
                <p:cNvSpPr>
                  <a:spLocks noChangeArrowheads="1"/>
                </p:cNvSpPr>
                <p:nvPr/>
              </p:nvSpPr>
              <p:spPr bwMode="auto">
                <a:xfrm>
                  <a:off x="0" y="806"/>
                  <a:ext cx="1332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05" name="Group 33"/>
              <p:cNvGrpSpPr>
                <a:grpSpLocks/>
              </p:cNvGrpSpPr>
              <p:nvPr/>
            </p:nvGrpSpPr>
            <p:grpSpPr bwMode="auto">
              <a:xfrm>
                <a:off x="1332" y="806"/>
                <a:ext cx="2465" cy="633"/>
                <a:chOff x="1332" y="806"/>
                <a:chExt cx="2465" cy="633"/>
              </a:xfrm>
            </p:grpSpPr>
            <p:sp>
              <p:nvSpPr>
                <p:cNvPr id="16442" name="Rectangle 9"/>
                <p:cNvSpPr>
                  <a:spLocks noChangeArrowheads="1"/>
                </p:cNvSpPr>
                <p:nvPr/>
              </p:nvSpPr>
              <p:spPr bwMode="auto">
                <a:xfrm>
                  <a:off x="1360" y="806"/>
                  <a:ext cx="2409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Počátek hlavičky. Hlavička stránky, která je vymezena značkami  &lt;head&gt;&lt;/head&gt; obsahuje důležité informace týkající se obsahu stránky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43" name="Rectangle 32"/>
                <p:cNvSpPr>
                  <a:spLocks noChangeArrowheads="1"/>
                </p:cNvSpPr>
                <p:nvPr/>
              </p:nvSpPr>
              <p:spPr bwMode="auto">
                <a:xfrm>
                  <a:off x="1332" y="806"/>
                  <a:ext cx="2465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06" name="Group 35"/>
              <p:cNvGrpSpPr>
                <a:grpSpLocks/>
              </p:cNvGrpSpPr>
              <p:nvPr/>
            </p:nvGrpSpPr>
            <p:grpSpPr bwMode="auto">
              <a:xfrm>
                <a:off x="0" y="1439"/>
                <a:ext cx="1332" cy="518"/>
                <a:chOff x="0" y="1439"/>
                <a:chExt cx="1332" cy="518"/>
              </a:xfrm>
            </p:grpSpPr>
            <p:sp>
              <p:nvSpPr>
                <p:cNvPr id="16440" name="Rectangle 10"/>
                <p:cNvSpPr>
                  <a:spLocks noChangeArrowheads="1"/>
                </p:cNvSpPr>
                <p:nvPr/>
              </p:nvSpPr>
              <p:spPr bwMode="auto">
                <a:xfrm>
                  <a:off x="28" y="1439"/>
                  <a:ext cx="1276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&lt;title&gt; Titulek..&lt;/title&gt; 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41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1439"/>
                  <a:ext cx="1332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07" name="Group 37"/>
              <p:cNvGrpSpPr>
                <a:grpSpLocks/>
              </p:cNvGrpSpPr>
              <p:nvPr/>
            </p:nvGrpSpPr>
            <p:grpSpPr bwMode="auto">
              <a:xfrm>
                <a:off x="1332" y="1439"/>
                <a:ext cx="2465" cy="518"/>
                <a:chOff x="1332" y="1439"/>
                <a:chExt cx="2465" cy="518"/>
              </a:xfrm>
            </p:grpSpPr>
            <p:sp>
              <p:nvSpPr>
                <p:cNvPr id="16438" name="Rectangle 11"/>
                <p:cNvSpPr>
                  <a:spLocks noChangeArrowheads="1"/>
                </p:cNvSpPr>
                <p:nvPr/>
              </p:nvSpPr>
              <p:spPr bwMode="auto">
                <a:xfrm>
                  <a:off x="1360" y="1439"/>
                  <a:ext cx="2409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Do této oblasti se píše titulek, který se obvykle zobrazuje nahoře obrazovky před názvem prohlížeče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39" name="Rectangle 36"/>
                <p:cNvSpPr>
                  <a:spLocks noChangeArrowheads="1"/>
                </p:cNvSpPr>
                <p:nvPr/>
              </p:nvSpPr>
              <p:spPr bwMode="auto">
                <a:xfrm>
                  <a:off x="1332" y="1439"/>
                  <a:ext cx="2465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08" name="Group 39"/>
              <p:cNvGrpSpPr>
                <a:grpSpLocks/>
              </p:cNvGrpSpPr>
              <p:nvPr/>
            </p:nvGrpSpPr>
            <p:grpSpPr bwMode="auto">
              <a:xfrm>
                <a:off x="0" y="1957"/>
                <a:ext cx="1332" cy="403"/>
                <a:chOff x="0" y="1957"/>
                <a:chExt cx="1332" cy="403"/>
              </a:xfrm>
            </p:grpSpPr>
            <p:sp>
              <p:nvSpPr>
                <p:cNvPr id="16436" name="Rectangle 12"/>
                <p:cNvSpPr>
                  <a:spLocks noChangeArrowheads="1"/>
                </p:cNvSpPr>
                <p:nvPr/>
              </p:nvSpPr>
              <p:spPr bwMode="auto">
                <a:xfrm>
                  <a:off x="28" y="1957"/>
                  <a:ext cx="127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&lt;/head&gt;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37" name="Rectangle 38"/>
                <p:cNvSpPr>
                  <a:spLocks noChangeArrowheads="1"/>
                </p:cNvSpPr>
                <p:nvPr/>
              </p:nvSpPr>
              <p:spPr bwMode="auto">
                <a:xfrm>
                  <a:off x="0" y="1957"/>
                  <a:ext cx="133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09" name="Group 41"/>
              <p:cNvGrpSpPr>
                <a:grpSpLocks/>
              </p:cNvGrpSpPr>
              <p:nvPr/>
            </p:nvGrpSpPr>
            <p:grpSpPr bwMode="auto">
              <a:xfrm>
                <a:off x="1332" y="1957"/>
                <a:ext cx="2465" cy="403"/>
                <a:chOff x="1332" y="1957"/>
                <a:chExt cx="2465" cy="403"/>
              </a:xfrm>
            </p:grpSpPr>
            <p:sp>
              <p:nvSpPr>
                <p:cNvPr id="16434" name="Rectangle 13"/>
                <p:cNvSpPr>
                  <a:spLocks noChangeArrowheads="1"/>
                </p:cNvSpPr>
                <p:nvPr/>
              </p:nvSpPr>
              <p:spPr bwMode="auto">
                <a:xfrm>
                  <a:off x="1360" y="1957"/>
                  <a:ext cx="240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Konec hlavičky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35" name="Rectangle 40"/>
                <p:cNvSpPr>
                  <a:spLocks noChangeArrowheads="1"/>
                </p:cNvSpPr>
                <p:nvPr/>
              </p:nvSpPr>
              <p:spPr bwMode="auto">
                <a:xfrm>
                  <a:off x="1332" y="1957"/>
                  <a:ext cx="246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10" name="Group 43"/>
              <p:cNvGrpSpPr>
                <a:grpSpLocks/>
              </p:cNvGrpSpPr>
              <p:nvPr/>
            </p:nvGrpSpPr>
            <p:grpSpPr bwMode="auto">
              <a:xfrm>
                <a:off x="0" y="2360"/>
                <a:ext cx="1332" cy="518"/>
                <a:chOff x="0" y="2360"/>
                <a:chExt cx="1332" cy="518"/>
              </a:xfrm>
            </p:grpSpPr>
            <p:sp>
              <p:nvSpPr>
                <p:cNvPr id="16432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2360"/>
                  <a:ext cx="1276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&lt;body&gt;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33" name="Rectangle 42"/>
                <p:cNvSpPr>
                  <a:spLocks noChangeArrowheads="1"/>
                </p:cNvSpPr>
                <p:nvPr/>
              </p:nvSpPr>
              <p:spPr bwMode="auto">
                <a:xfrm>
                  <a:off x="0" y="2360"/>
                  <a:ext cx="1332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11" name="Group 45"/>
              <p:cNvGrpSpPr>
                <a:grpSpLocks/>
              </p:cNvGrpSpPr>
              <p:nvPr/>
            </p:nvGrpSpPr>
            <p:grpSpPr bwMode="auto">
              <a:xfrm>
                <a:off x="1332" y="2360"/>
                <a:ext cx="2465" cy="518"/>
                <a:chOff x="1332" y="2360"/>
                <a:chExt cx="2465" cy="518"/>
              </a:xfrm>
            </p:grpSpPr>
            <p:sp>
              <p:nvSpPr>
                <p:cNvPr id="16430" name="Rectangle 15"/>
                <p:cNvSpPr>
                  <a:spLocks noChangeArrowheads="1"/>
                </p:cNvSpPr>
                <p:nvPr/>
              </p:nvSpPr>
              <p:spPr bwMode="auto">
                <a:xfrm>
                  <a:off x="1360" y="2360"/>
                  <a:ext cx="2409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Začátek samotného těla dokumentu. Hlavní část HTML stránky, která tvoří její viditelný obsah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31" name="Rectangle 44"/>
                <p:cNvSpPr>
                  <a:spLocks noChangeArrowheads="1"/>
                </p:cNvSpPr>
                <p:nvPr/>
              </p:nvSpPr>
              <p:spPr bwMode="auto">
                <a:xfrm>
                  <a:off x="1332" y="2360"/>
                  <a:ext cx="2465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12" name="Group 47"/>
              <p:cNvGrpSpPr>
                <a:grpSpLocks/>
              </p:cNvGrpSpPr>
              <p:nvPr/>
            </p:nvGrpSpPr>
            <p:grpSpPr bwMode="auto">
              <a:xfrm>
                <a:off x="0" y="2878"/>
                <a:ext cx="1332" cy="633"/>
                <a:chOff x="0" y="2878"/>
                <a:chExt cx="1332" cy="633"/>
              </a:xfrm>
            </p:grpSpPr>
            <p:sp>
              <p:nvSpPr>
                <p:cNvPr id="16428" name="Rectangle 16"/>
                <p:cNvSpPr>
                  <a:spLocks noChangeArrowheads="1"/>
                </p:cNvSpPr>
                <p:nvPr/>
              </p:nvSpPr>
              <p:spPr bwMode="auto">
                <a:xfrm>
                  <a:off x="28" y="2878"/>
                  <a:ext cx="1276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29" name="Rectangle 46"/>
                <p:cNvSpPr>
                  <a:spLocks noChangeArrowheads="1"/>
                </p:cNvSpPr>
                <p:nvPr/>
              </p:nvSpPr>
              <p:spPr bwMode="auto">
                <a:xfrm>
                  <a:off x="0" y="2878"/>
                  <a:ext cx="1332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13" name="Group 49"/>
              <p:cNvGrpSpPr>
                <a:grpSpLocks/>
              </p:cNvGrpSpPr>
              <p:nvPr/>
            </p:nvGrpSpPr>
            <p:grpSpPr bwMode="auto">
              <a:xfrm>
                <a:off x="1332" y="2878"/>
                <a:ext cx="2465" cy="633"/>
                <a:chOff x="1332" y="2878"/>
                <a:chExt cx="2465" cy="633"/>
              </a:xfrm>
            </p:grpSpPr>
            <p:sp>
              <p:nvSpPr>
                <p:cNvPr id="16426" name="Rectangle 17"/>
                <p:cNvSpPr>
                  <a:spLocks noChangeArrowheads="1"/>
                </p:cNvSpPr>
                <p:nvPr/>
              </p:nvSpPr>
              <p:spPr bwMode="auto">
                <a:xfrm>
                  <a:off x="1360" y="2878"/>
                  <a:ext cx="2409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Vlastní obsah stránky</a:t>
                  </a:r>
                </a:p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27" name="Rectangle 48"/>
                <p:cNvSpPr>
                  <a:spLocks noChangeArrowheads="1"/>
                </p:cNvSpPr>
                <p:nvPr/>
              </p:nvSpPr>
              <p:spPr bwMode="auto">
                <a:xfrm>
                  <a:off x="1332" y="2878"/>
                  <a:ext cx="2465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14" name="Group 51"/>
              <p:cNvGrpSpPr>
                <a:grpSpLocks/>
              </p:cNvGrpSpPr>
              <p:nvPr/>
            </p:nvGrpSpPr>
            <p:grpSpPr bwMode="auto">
              <a:xfrm>
                <a:off x="0" y="3511"/>
                <a:ext cx="1332" cy="403"/>
                <a:chOff x="0" y="3511"/>
                <a:chExt cx="1332" cy="403"/>
              </a:xfrm>
            </p:grpSpPr>
            <p:sp>
              <p:nvSpPr>
                <p:cNvPr id="16424" name="Rectangle 18"/>
                <p:cNvSpPr>
                  <a:spLocks noChangeArrowheads="1"/>
                </p:cNvSpPr>
                <p:nvPr/>
              </p:nvSpPr>
              <p:spPr bwMode="auto">
                <a:xfrm>
                  <a:off x="28" y="3511"/>
                  <a:ext cx="127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&lt;/body&gt;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25" name="Rectangle 50"/>
                <p:cNvSpPr>
                  <a:spLocks noChangeArrowheads="1"/>
                </p:cNvSpPr>
                <p:nvPr/>
              </p:nvSpPr>
              <p:spPr bwMode="auto">
                <a:xfrm>
                  <a:off x="0" y="3511"/>
                  <a:ext cx="133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15" name="Group 53"/>
              <p:cNvGrpSpPr>
                <a:grpSpLocks/>
              </p:cNvGrpSpPr>
              <p:nvPr/>
            </p:nvGrpSpPr>
            <p:grpSpPr bwMode="auto">
              <a:xfrm>
                <a:off x="1332" y="3511"/>
                <a:ext cx="2465" cy="403"/>
                <a:chOff x="1332" y="3511"/>
                <a:chExt cx="2465" cy="403"/>
              </a:xfrm>
            </p:grpSpPr>
            <p:sp>
              <p:nvSpPr>
                <p:cNvPr id="16422" name="Rectangle 19"/>
                <p:cNvSpPr>
                  <a:spLocks noChangeArrowheads="1"/>
                </p:cNvSpPr>
                <p:nvPr/>
              </p:nvSpPr>
              <p:spPr bwMode="auto">
                <a:xfrm>
                  <a:off x="1360" y="3511"/>
                  <a:ext cx="240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Konec těla stránky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23" name="Rectangle 52"/>
                <p:cNvSpPr>
                  <a:spLocks noChangeArrowheads="1"/>
                </p:cNvSpPr>
                <p:nvPr/>
              </p:nvSpPr>
              <p:spPr bwMode="auto">
                <a:xfrm>
                  <a:off x="1332" y="3511"/>
                  <a:ext cx="246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16" name="Group 55"/>
              <p:cNvGrpSpPr>
                <a:grpSpLocks/>
              </p:cNvGrpSpPr>
              <p:nvPr/>
            </p:nvGrpSpPr>
            <p:grpSpPr bwMode="auto">
              <a:xfrm>
                <a:off x="0" y="3914"/>
                <a:ext cx="1332" cy="403"/>
                <a:chOff x="0" y="3914"/>
                <a:chExt cx="1332" cy="403"/>
              </a:xfrm>
            </p:grpSpPr>
            <p:sp>
              <p:nvSpPr>
                <p:cNvPr id="16420" name="Rectangle 20"/>
                <p:cNvSpPr>
                  <a:spLocks noChangeArrowheads="1"/>
                </p:cNvSpPr>
                <p:nvPr/>
              </p:nvSpPr>
              <p:spPr bwMode="auto">
                <a:xfrm>
                  <a:off x="28" y="3914"/>
                  <a:ext cx="127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&lt;/html&gt;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21" name="Rectangle 54"/>
                <p:cNvSpPr>
                  <a:spLocks noChangeArrowheads="1"/>
                </p:cNvSpPr>
                <p:nvPr/>
              </p:nvSpPr>
              <p:spPr bwMode="auto">
                <a:xfrm>
                  <a:off x="0" y="3914"/>
                  <a:ext cx="133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417" name="Group 57"/>
              <p:cNvGrpSpPr>
                <a:grpSpLocks/>
              </p:cNvGrpSpPr>
              <p:nvPr/>
            </p:nvGrpSpPr>
            <p:grpSpPr bwMode="auto">
              <a:xfrm>
                <a:off x="1332" y="3914"/>
                <a:ext cx="2465" cy="403"/>
                <a:chOff x="1332" y="3914"/>
                <a:chExt cx="2465" cy="403"/>
              </a:xfrm>
            </p:grpSpPr>
            <p:sp>
              <p:nvSpPr>
                <p:cNvPr id="16418" name="Rectangle 21"/>
                <p:cNvSpPr>
                  <a:spLocks noChangeArrowheads="1"/>
                </p:cNvSpPr>
                <p:nvPr/>
              </p:nvSpPr>
              <p:spPr bwMode="auto">
                <a:xfrm>
                  <a:off x="1360" y="3914"/>
                  <a:ext cx="240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Konec formátu HTML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6419" name="Rectangle 56"/>
                <p:cNvSpPr>
                  <a:spLocks noChangeArrowheads="1"/>
                </p:cNvSpPr>
                <p:nvPr/>
              </p:nvSpPr>
              <p:spPr bwMode="auto">
                <a:xfrm>
                  <a:off x="1332" y="3914"/>
                  <a:ext cx="246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16399" name="Rectangle 59"/>
            <p:cNvSpPr>
              <a:spLocks noChangeArrowheads="1"/>
            </p:cNvSpPr>
            <p:nvPr/>
          </p:nvSpPr>
          <p:spPr bwMode="auto">
            <a:xfrm>
              <a:off x="-3" y="-3"/>
              <a:ext cx="3803" cy="4323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6389" name="Line 61"/>
          <p:cNvSpPr>
            <a:spLocks noChangeShapeType="1"/>
          </p:cNvSpPr>
          <p:nvPr/>
        </p:nvSpPr>
        <p:spPr bwMode="auto">
          <a:xfrm>
            <a:off x="641648" y="1514128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6390" name="Line 62"/>
          <p:cNvSpPr>
            <a:spLocks noChangeShapeType="1"/>
          </p:cNvSpPr>
          <p:nvPr/>
        </p:nvSpPr>
        <p:spPr bwMode="auto">
          <a:xfrm>
            <a:off x="641648" y="5171728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6391" name="Line 63"/>
          <p:cNvSpPr>
            <a:spLocks noChangeShapeType="1"/>
          </p:cNvSpPr>
          <p:nvPr/>
        </p:nvSpPr>
        <p:spPr bwMode="auto">
          <a:xfrm>
            <a:off x="641648" y="1514128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6392" name="Line 65"/>
          <p:cNvSpPr>
            <a:spLocks noChangeShapeType="1"/>
          </p:cNvSpPr>
          <p:nvPr/>
        </p:nvSpPr>
        <p:spPr bwMode="auto">
          <a:xfrm>
            <a:off x="1022648" y="197132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6393" name="Line 66"/>
          <p:cNvSpPr>
            <a:spLocks noChangeShapeType="1"/>
          </p:cNvSpPr>
          <p:nvPr/>
        </p:nvSpPr>
        <p:spPr bwMode="auto">
          <a:xfrm>
            <a:off x="1022648" y="311432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6394" name="Line 67"/>
          <p:cNvSpPr>
            <a:spLocks noChangeShapeType="1"/>
          </p:cNvSpPr>
          <p:nvPr/>
        </p:nvSpPr>
        <p:spPr bwMode="auto">
          <a:xfrm>
            <a:off x="1022648" y="1971328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6395" name="Line 69"/>
          <p:cNvSpPr>
            <a:spLocks noChangeShapeType="1"/>
          </p:cNvSpPr>
          <p:nvPr/>
        </p:nvSpPr>
        <p:spPr bwMode="auto">
          <a:xfrm>
            <a:off x="1022648" y="349532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6396" name="Line 70"/>
          <p:cNvSpPr>
            <a:spLocks noChangeShapeType="1"/>
          </p:cNvSpPr>
          <p:nvPr/>
        </p:nvSpPr>
        <p:spPr bwMode="auto">
          <a:xfrm>
            <a:off x="1022648" y="471452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6397" name="Line 71"/>
          <p:cNvSpPr>
            <a:spLocks noChangeShapeType="1"/>
          </p:cNvSpPr>
          <p:nvPr/>
        </p:nvSpPr>
        <p:spPr bwMode="auto">
          <a:xfrm>
            <a:off x="1022648" y="3495328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Příklad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C02AEFCA-8D8F-47E4-8BA7-027A432B1FCC}" type="slidenum">
              <a:rPr lang="cs-CZ"/>
              <a:pPr>
                <a:defRPr/>
              </a:pPr>
              <a:t>12</a:t>
            </a:fld>
            <a:endParaRPr lang="cs-CZ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1695450" y="1271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65532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Příklad - 1.část</a:t>
            </a:r>
          </a:p>
        </p:txBody>
      </p:sp>
      <p:sp>
        <p:nvSpPr>
          <p:cNvPr id="48" name="Zástupný symbol pro číslo snímku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949BEDFF-0794-421E-9EF8-D6FB98E5A102}" type="slidenum">
              <a:rPr lang="cs-CZ"/>
              <a:pPr>
                <a:defRPr/>
              </a:pPr>
              <a:t>13</a:t>
            </a:fld>
            <a:endParaRPr lang="cs-CZ"/>
          </a:p>
        </p:txBody>
      </p:sp>
      <p:grpSp>
        <p:nvGrpSpPr>
          <p:cNvPr id="18436" name="Group 49"/>
          <p:cNvGrpSpPr>
            <a:grpSpLocks/>
          </p:cNvGrpSpPr>
          <p:nvPr/>
        </p:nvGrpSpPr>
        <p:grpSpPr bwMode="auto">
          <a:xfrm>
            <a:off x="1403648" y="980728"/>
            <a:ext cx="6067425" cy="4408488"/>
            <a:chOff x="-3" y="-3"/>
            <a:chExt cx="3803" cy="3345"/>
          </a:xfrm>
        </p:grpSpPr>
        <p:grpSp>
          <p:nvGrpSpPr>
            <p:cNvPr id="18437" name="Group 47"/>
            <p:cNvGrpSpPr>
              <a:grpSpLocks/>
            </p:cNvGrpSpPr>
            <p:nvPr/>
          </p:nvGrpSpPr>
          <p:grpSpPr bwMode="auto">
            <a:xfrm>
              <a:off x="0" y="0"/>
              <a:ext cx="3797" cy="3339"/>
              <a:chOff x="0" y="0"/>
              <a:chExt cx="3797" cy="3339"/>
            </a:xfrm>
          </p:grpSpPr>
          <p:grpSp>
            <p:nvGrpSpPr>
              <p:cNvPr id="18439" name="Group 20"/>
              <p:cNvGrpSpPr>
                <a:grpSpLocks/>
              </p:cNvGrpSpPr>
              <p:nvPr/>
            </p:nvGrpSpPr>
            <p:grpSpPr bwMode="auto">
              <a:xfrm>
                <a:off x="0" y="0"/>
                <a:ext cx="1842" cy="480"/>
                <a:chOff x="0" y="0"/>
                <a:chExt cx="1842" cy="480"/>
              </a:xfrm>
            </p:grpSpPr>
            <p:sp>
              <p:nvSpPr>
                <p:cNvPr id="18479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786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000">
                      <a:cs typeface="Times New Roman" pitchFamily="18" charset="0"/>
                    </a:rPr>
                    <a:t>&lt;!DOCTYPE HTML PUBLIC "-//W3C//DTD HTML 4.0 Transitional//EN"&gt;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80" name="Rectangle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4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0" name="Group 22"/>
              <p:cNvGrpSpPr>
                <a:grpSpLocks/>
              </p:cNvGrpSpPr>
              <p:nvPr/>
            </p:nvGrpSpPr>
            <p:grpSpPr bwMode="auto">
              <a:xfrm>
                <a:off x="1842" y="0"/>
                <a:ext cx="1955" cy="480"/>
                <a:chOff x="1842" y="0"/>
                <a:chExt cx="1955" cy="480"/>
              </a:xfrm>
            </p:grpSpPr>
            <p:sp>
              <p:nvSpPr>
                <p:cNvPr id="18477" name="Rectangle 6"/>
                <p:cNvSpPr>
                  <a:spLocks noChangeArrowheads="1"/>
                </p:cNvSpPr>
                <p:nvPr/>
              </p:nvSpPr>
              <p:spPr bwMode="auto">
                <a:xfrm>
                  <a:off x="1870" y="0"/>
                  <a:ext cx="1899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r>
                    <a:rPr lang="cs-CZ" sz="1400"/>
                    <a:t>Deklarace typu dokumentu (DTD)</a:t>
                  </a:r>
                  <a:endParaRPr lang="en-US" sz="1400"/>
                </a:p>
              </p:txBody>
            </p:sp>
            <p:sp>
              <p:nvSpPr>
                <p:cNvPr id="18478" name="Rectangle 21"/>
                <p:cNvSpPr>
                  <a:spLocks noChangeArrowheads="1"/>
                </p:cNvSpPr>
                <p:nvPr/>
              </p:nvSpPr>
              <p:spPr bwMode="auto">
                <a:xfrm>
                  <a:off x="1842" y="0"/>
                  <a:ext cx="1955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1" name="Group 24"/>
              <p:cNvGrpSpPr>
                <a:grpSpLocks/>
              </p:cNvGrpSpPr>
              <p:nvPr/>
            </p:nvGrpSpPr>
            <p:grpSpPr bwMode="auto">
              <a:xfrm>
                <a:off x="0" y="480"/>
                <a:ext cx="1842" cy="614"/>
                <a:chOff x="0" y="480"/>
                <a:chExt cx="1842" cy="614"/>
              </a:xfrm>
            </p:grpSpPr>
            <p:sp>
              <p:nvSpPr>
                <p:cNvPr id="18475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480"/>
                  <a:ext cx="1786" cy="6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cs-CZ" sz="1000">
                      <a:cs typeface="Times New Roman" pitchFamily="18" charset="0"/>
                    </a:rPr>
                    <a:t/>
                  </a:r>
                  <a:br>
                    <a:rPr lang="cs-CZ" sz="1000">
                      <a:cs typeface="Times New Roman" pitchFamily="18" charset="0"/>
                    </a:rPr>
                  </a:b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&lt;html&gt;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76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1842" cy="61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2" name="Group 26"/>
              <p:cNvGrpSpPr>
                <a:grpSpLocks/>
              </p:cNvGrpSpPr>
              <p:nvPr/>
            </p:nvGrpSpPr>
            <p:grpSpPr bwMode="auto">
              <a:xfrm>
                <a:off x="1842" y="480"/>
                <a:ext cx="1955" cy="614"/>
                <a:chOff x="1842" y="480"/>
                <a:chExt cx="1955" cy="614"/>
              </a:xfrm>
            </p:grpSpPr>
            <p:sp>
              <p:nvSpPr>
                <p:cNvPr id="18473" name="Rectangle 8"/>
                <p:cNvSpPr>
                  <a:spLocks noChangeArrowheads="1"/>
                </p:cNvSpPr>
                <p:nvPr/>
              </p:nvSpPr>
              <p:spPr bwMode="auto">
                <a:xfrm>
                  <a:off x="1870" y="480"/>
                  <a:ext cx="1899" cy="6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Počátek textu stránky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74" name="Rectangle 25"/>
                <p:cNvSpPr>
                  <a:spLocks noChangeArrowheads="1"/>
                </p:cNvSpPr>
                <p:nvPr/>
              </p:nvSpPr>
              <p:spPr bwMode="auto">
                <a:xfrm>
                  <a:off x="1842" y="480"/>
                  <a:ext cx="1955" cy="61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3" name="Group 28"/>
              <p:cNvGrpSpPr>
                <a:grpSpLocks/>
              </p:cNvGrpSpPr>
              <p:nvPr/>
            </p:nvGrpSpPr>
            <p:grpSpPr bwMode="auto">
              <a:xfrm>
                <a:off x="0" y="1094"/>
                <a:ext cx="1842" cy="403"/>
                <a:chOff x="0" y="1094"/>
                <a:chExt cx="1842" cy="403"/>
              </a:xfrm>
            </p:grpSpPr>
            <p:sp>
              <p:nvSpPr>
                <p:cNvPr id="18471" name="Rectangle 9"/>
                <p:cNvSpPr>
                  <a:spLocks noChangeArrowheads="1"/>
                </p:cNvSpPr>
                <p:nvPr/>
              </p:nvSpPr>
              <p:spPr bwMode="auto">
                <a:xfrm>
                  <a:off x="28" y="1094"/>
                  <a:ext cx="17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&lt;head&gt;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72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1094"/>
                  <a:ext cx="184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4" name="Group 30"/>
              <p:cNvGrpSpPr>
                <a:grpSpLocks/>
              </p:cNvGrpSpPr>
              <p:nvPr/>
            </p:nvGrpSpPr>
            <p:grpSpPr bwMode="auto">
              <a:xfrm>
                <a:off x="1842" y="1094"/>
                <a:ext cx="1955" cy="403"/>
                <a:chOff x="1842" y="1094"/>
                <a:chExt cx="1955" cy="403"/>
              </a:xfrm>
            </p:grpSpPr>
            <p:sp>
              <p:nvSpPr>
                <p:cNvPr id="18469" name="Rectangle 10"/>
                <p:cNvSpPr>
                  <a:spLocks noChangeArrowheads="1"/>
                </p:cNvSpPr>
                <p:nvPr/>
              </p:nvSpPr>
              <p:spPr bwMode="auto">
                <a:xfrm>
                  <a:off x="1870" y="1094"/>
                  <a:ext cx="189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Počátek hlavičky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70" name="Rectangle 29"/>
                <p:cNvSpPr>
                  <a:spLocks noChangeArrowheads="1"/>
                </p:cNvSpPr>
                <p:nvPr/>
              </p:nvSpPr>
              <p:spPr bwMode="auto">
                <a:xfrm>
                  <a:off x="1842" y="1094"/>
                  <a:ext cx="195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5" name="Group 32"/>
              <p:cNvGrpSpPr>
                <a:grpSpLocks/>
              </p:cNvGrpSpPr>
              <p:nvPr/>
            </p:nvGrpSpPr>
            <p:grpSpPr bwMode="auto">
              <a:xfrm>
                <a:off x="0" y="1497"/>
                <a:ext cx="1842" cy="403"/>
                <a:chOff x="0" y="1497"/>
                <a:chExt cx="1842" cy="403"/>
              </a:xfrm>
            </p:grpSpPr>
            <p:sp>
              <p:nvSpPr>
                <p:cNvPr id="18467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1497"/>
                  <a:ext cx="17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68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1497"/>
                  <a:ext cx="184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6" name="Group 34"/>
              <p:cNvGrpSpPr>
                <a:grpSpLocks/>
              </p:cNvGrpSpPr>
              <p:nvPr/>
            </p:nvGrpSpPr>
            <p:grpSpPr bwMode="auto">
              <a:xfrm>
                <a:off x="1842" y="1497"/>
                <a:ext cx="1955" cy="403"/>
                <a:chOff x="1842" y="1497"/>
                <a:chExt cx="1955" cy="403"/>
              </a:xfrm>
            </p:grpSpPr>
            <p:sp>
              <p:nvSpPr>
                <p:cNvPr id="18465" name="Rectangle 12"/>
                <p:cNvSpPr>
                  <a:spLocks noChangeArrowheads="1"/>
                </p:cNvSpPr>
                <p:nvPr/>
              </p:nvSpPr>
              <p:spPr bwMode="auto">
                <a:xfrm>
                  <a:off x="1870" y="1497"/>
                  <a:ext cx="189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66" name="Rectangle 33"/>
                <p:cNvSpPr>
                  <a:spLocks noChangeArrowheads="1"/>
                </p:cNvSpPr>
                <p:nvPr/>
              </p:nvSpPr>
              <p:spPr bwMode="auto">
                <a:xfrm>
                  <a:off x="1842" y="1497"/>
                  <a:ext cx="195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7" name="Group 36"/>
              <p:cNvGrpSpPr>
                <a:grpSpLocks/>
              </p:cNvGrpSpPr>
              <p:nvPr/>
            </p:nvGrpSpPr>
            <p:grpSpPr bwMode="auto">
              <a:xfrm>
                <a:off x="0" y="1900"/>
                <a:ext cx="1842" cy="518"/>
                <a:chOff x="0" y="1900"/>
                <a:chExt cx="1842" cy="518"/>
              </a:xfrm>
            </p:grpSpPr>
            <p:sp>
              <p:nvSpPr>
                <p:cNvPr id="18463" name="Rectangle 13"/>
                <p:cNvSpPr>
                  <a:spLocks noChangeArrowheads="1"/>
                </p:cNvSpPr>
                <p:nvPr/>
              </p:nvSpPr>
              <p:spPr bwMode="auto">
                <a:xfrm>
                  <a:off x="28" y="1900"/>
                  <a:ext cx="1786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GB" sz="1400"/>
                    <a:t>&lt;title&gt; CULS Rose Garden &lt;/title&gt;</a:t>
                  </a:r>
                  <a:r>
                    <a:rPr lang="cs-CZ"/>
                    <a:t> </a:t>
                  </a:r>
                  <a:endParaRPr lang="en-US"/>
                </a:p>
              </p:txBody>
            </p:sp>
            <p:sp>
              <p:nvSpPr>
                <p:cNvPr id="18464" name="Rectangle 35"/>
                <p:cNvSpPr>
                  <a:spLocks noChangeArrowheads="1"/>
                </p:cNvSpPr>
                <p:nvPr/>
              </p:nvSpPr>
              <p:spPr bwMode="auto">
                <a:xfrm>
                  <a:off x="0" y="1900"/>
                  <a:ext cx="1842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8" name="Group 38"/>
              <p:cNvGrpSpPr>
                <a:grpSpLocks/>
              </p:cNvGrpSpPr>
              <p:nvPr/>
            </p:nvGrpSpPr>
            <p:grpSpPr bwMode="auto">
              <a:xfrm>
                <a:off x="1842" y="1900"/>
                <a:ext cx="1955" cy="518"/>
                <a:chOff x="1842" y="1900"/>
                <a:chExt cx="1955" cy="518"/>
              </a:xfrm>
            </p:grpSpPr>
            <p:sp>
              <p:nvSpPr>
                <p:cNvPr id="18461" name="Rectangle 14"/>
                <p:cNvSpPr>
                  <a:spLocks noChangeArrowheads="1"/>
                </p:cNvSpPr>
                <p:nvPr/>
              </p:nvSpPr>
              <p:spPr bwMode="auto">
                <a:xfrm>
                  <a:off x="1870" y="1900"/>
                  <a:ext cx="1899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Titulek, který se objevil nahoře</a:t>
                  </a:r>
                  <a:r>
                    <a:rPr lang="cs-CZ" sz="1200">
                      <a:cs typeface="Times New Roman" pitchFamily="18" charset="0"/>
                    </a:rPr>
                    <a:t> </a:t>
                  </a:r>
                  <a:r>
                    <a:rPr lang="en-US" sz="1200">
                      <a:cs typeface="Times New Roman" pitchFamily="18" charset="0"/>
                    </a:rPr>
                    <a:t> obrazovky</a:t>
                  </a:r>
                  <a:r>
                    <a:rPr lang="cs-CZ" sz="1200">
                      <a:cs typeface="Times New Roman" pitchFamily="18" charset="0"/>
                    </a:rPr>
                    <a:t> v okně prohlížeče</a:t>
                  </a:r>
                  <a:endParaRPr lang="en-US"/>
                </a:p>
              </p:txBody>
            </p:sp>
            <p:sp>
              <p:nvSpPr>
                <p:cNvPr id="18462" name="Rectangle 37"/>
                <p:cNvSpPr>
                  <a:spLocks noChangeArrowheads="1"/>
                </p:cNvSpPr>
                <p:nvPr/>
              </p:nvSpPr>
              <p:spPr bwMode="auto">
                <a:xfrm>
                  <a:off x="1842" y="1900"/>
                  <a:ext cx="1955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49" name="Group 40"/>
              <p:cNvGrpSpPr>
                <a:grpSpLocks/>
              </p:cNvGrpSpPr>
              <p:nvPr/>
            </p:nvGrpSpPr>
            <p:grpSpPr bwMode="auto">
              <a:xfrm>
                <a:off x="0" y="2418"/>
                <a:ext cx="1842" cy="403"/>
                <a:chOff x="0" y="2418"/>
                <a:chExt cx="1842" cy="403"/>
              </a:xfrm>
            </p:grpSpPr>
            <p:sp>
              <p:nvSpPr>
                <p:cNvPr id="18459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2418"/>
                  <a:ext cx="17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60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2418"/>
                  <a:ext cx="184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50" name="Group 42"/>
              <p:cNvGrpSpPr>
                <a:grpSpLocks/>
              </p:cNvGrpSpPr>
              <p:nvPr/>
            </p:nvGrpSpPr>
            <p:grpSpPr bwMode="auto">
              <a:xfrm>
                <a:off x="1842" y="2418"/>
                <a:ext cx="1955" cy="403"/>
                <a:chOff x="1842" y="2418"/>
                <a:chExt cx="1955" cy="403"/>
              </a:xfrm>
            </p:grpSpPr>
            <p:sp>
              <p:nvSpPr>
                <p:cNvPr id="18457" name="Rectangle 16"/>
                <p:cNvSpPr>
                  <a:spLocks noChangeArrowheads="1"/>
                </p:cNvSpPr>
                <p:nvPr/>
              </p:nvSpPr>
              <p:spPr bwMode="auto">
                <a:xfrm>
                  <a:off x="1870" y="2418"/>
                  <a:ext cx="189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58" name="Rectangle 41"/>
                <p:cNvSpPr>
                  <a:spLocks noChangeArrowheads="1"/>
                </p:cNvSpPr>
                <p:nvPr/>
              </p:nvSpPr>
              <p:spPr bwMode="auto">
                <a:xfrm>
                  <a:off x="1842" y="2418"/>
                  <a:ext cx="195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51" name="Group 44"/>
              <p:cNvGrpSpPr>
                <a:grpSpLocks/>
              </p:cNvGrpSpPr>
              <p:nvPr/>
            </p:nvGrpSpPr>
            <p:grpSpPr bwMode="auto">
              <a:xfrm>
                <a:off x="0" y="2821"/>
                <a:ext cx="1842" cy="518"/>
                <a:chOff x="0" y="2821"/>
                <a:chExt cx="1842" cy="518"/>
              </a:xfrm>
            </p:grpSpPr>
            <p:sp>
              <p:nvSpPr>
                <p:cNvPr id="18455" name="Rectangle 17"/>
                <p:cNvSpPr>
                  <a:spLocks noChangeArrowheads="1"/>
                </p:cNvSpPr>
                <p:nvPr/>
              </p:nvSpPr>
              <p:spPr bwMode="auto">
                <a:xfrm>
                  <a:off x="28" y="2821"/>
                  <a:ext cx="1786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&lt;/head&gt;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56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2821"/>
                  <a:ext cx="1842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52" name="Group 46"/>
              <p:cNvGrpSpPr>
                <a:grpSpLocks/>
              </p:cNvGrpSpPr>
              <p:nvPr/>
            </p:nvGrpSpPr>
            <p:grpSpPr bwMode="auto">
              <a:xfrm>
                <a:off x="1842" y="2821"/>
                <a:ext cx="1955" cy="518"/>
                <a:chOff x="1842" y="2821"/>
                <a:chExt cx="1955" cy="518"/>
              </a:xfrm>
            </p:grpSpPr>
            <p:sp>
              <p:nvSpPr>
                <p:cNvPr id="18453" name="Rectangle 18"/>
                <p:cNvSpPr>
                  <a:spLocks noChangeArrowheads="1"/>
                </p:cNvSpPr>
                <p:nvPr/>
              </p:nvSpPr>
              <p:spPr bwMode="auto">
                <a:xfrm>
                  <a:off x="1870" y="2821"/>
                  <a:ext cx="1899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Konec hlavičky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8454" name="Rectangle 45"/>
                <p:cNvSpPr>
                  <a:spLocks noChangeArrowheads="1"/>
                </p:cNvSpPr>
                <p:nvPr/>
              </p:nvSpPr>
              <p:spPr bwMode="auto">
                <a:xfrm>
                  <a:off x="1842" y="2821"/>
                  <a:ext cx="1955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18438" name="Rectangle 48"/>
            <p:cNvSpPr>
              <a:spLocks noChangeArrowheads="1"/>
            </p:cNvSpPr>
            <p:nvPr/>
          </p:nvSpPr>
          <p:spPr bwMode="auto">
            <a:xfrm>
              <a:off x="-3" y="-3"/>
              <a:ext cx="3803" cy="3345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6781800" cy="864096"/>
          </a:xfrm>
        </p:spPr>
        <p:txBody>
          <a:bodyPr/>
          <a:lstStyle/>
          <a:p>
            <a:r>
              <a:rPr lang="cs-CZ" dirty="0" smtClean="0"/>
              <a:t>Příklad - 2.část</a:t>
            </a:r>
          </a:p>
        </p:txBody>
      </p:sp>
      <p:sp>
        <p:nvSpPr>
          <p:cNvPr id="42" name="Zástupný symbol pro číslo snímku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413F759D-5935-4FC0-9D6A-75FB29223F7F}" type="slidenum">
              <a:rPr lang="cs-CZ"/>
              <a:pPr>
                <a:defRPr/>
              </a:pPr>
              <a:t>14</a:t>
            </a:fld>
            <a:endParaRPr lang="cs-CZ"/>
          </a:p>
        </p:txBody>
      </p:sp>
      <p:grpSp>
        <p:nvGrpSpPr>
          <p:cNvPr id="19460" name="Group 90"/>
          <p:cNvGrpSpPr>
            <a:grpSpLocks/>
          </p:cNvGrpSpPr>
          <p:nvPr/>
        </p:nvGrpSpPr>
        <p:grpSpPr bwMode="auto">
          <a:xfrm>
            <a:off x="1907704" y="1268760"/>
            <a:ext cx="5915025" cy="4724400"/>
            <a:chOff x="-3" y="-3"/>
            <a:chExt cx="3803" cy="3459"/>
          </a:xfrm>
        </p:grpSpPr>
        <p:grpSp>
          <p:nvGrpSpPr>
            <p:cNvPr id="19461" name="Group 88"/>
            <p:cNvGrpSpPr>
              <a:grpSpLocks/>
            </p:cNvGrpSpPr>
            <p:nvPr/>
          </p:nvGrpSpPr>
          <p:grpSpPr bwMode="auto">
            <a:xfrm>
              <a:off x="0" y="0"/>
              <a:ext cx="3797" cy="3453"/>
              <a:chOff x="0" y="0"/>
              <a:chExt cx="3797" cy="3453"/>
            </a:xfrm>
          </p:grpSpPr>
          <p:grpSp>
            <p:nvGrpSpPr>
              <p:cNvPr id="19463" name="Group 65"/>
              <p:cNvGrpSpPr>
                <a:grpSpLocks/>
              </p:cNvGrpSpPr>
              <p:nvPr/>
            </p:nvGrpSpPr>
            <p:grpSpPr bwMode="auto">
              <a:xfrm>
                <a:off x="0" y="0"/>
                <a:ext cx="1842" cy="518"/>
                <a:chOff x="0" y="0"/>
                <a:chExt cx="1842" cy="518"/>
              </a:xfrm>
            </p:grpSpPr>
            <p:sp>
              <p:nvSpPr>
                <p:cNvPr id="19497" name="Rectangle 52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786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&lt;body&gt;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98" name="Rectangle 6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42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64" name="Group 67"/>
              <p:cNvGrpSpPr>
                <a:grpSpLocks/>
              </p:cNvGrpSpPr>
              <p:nvPr/>
            </p:nvGrpSpPr>
            <p:grpSpPr bwMode="auto">
              <a:xfrm>
                <a:off x="1842" y="0"/>
                <a:ext cx="1955" cy="518"/>
                <a:chOff x="1842" y="0"/>
                <a:chExt cx="1955" cy="518"/>
              </a:xfrm>
            </p:grpSpPr>
            <p:sp>
              <p:nvSpPr>
                <p:cNvPr id="19495" name="Rectangle 53"/>
                <p:cNvSpPr>
                  <a:spLocks noChangeArrowheads="1"/>
                </p:cNvSpPr>
                <p:nvPr/>
              </p:nvSpPr>
              <p:spPr bwMode="auto">
                <a:xfrm>
                  <a:off x="1870" y="0"/>
                  <a:ext cx="1899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Začátek těla stránky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96" name="Rectangle 66"/>
                <p:cNvSpPr>
                  <a:spLocks noChangeArrowheads="1"/>
                </p:cNvSpPr>
                <p:nvPr/>
              </p:nvSpPr>
              <p:spPr bwMode="auto">
                <a:xfrm>
                  <a:off x="1842" y="0"/>
                  <a:ext cx="1955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65" name="Group 69"/>
              <p:cNvGrpSpPr>
                <a:grpSpLocks/>
              </p:cNvGrpSpPr>
              <p:nvPr/>
            </p:nvGrpSpPr>
            <p:grpSpPr bwMode="auto">
              <a:xfrm>
                <a:off x="0" y="518"/>
                <a:ext cx="1842" cy="518"/>
                <a:chOff x="0" y="518"/>
                <a:chExt cx="1842" cy="518"/>
              </a:xfrm>
            </p:grpSpPr>
            <p:sp>
              <p:nvSpPr>
                <p:cNvPr id="19493" name="Rectangle 54"/>
                <p:cNvSpPr>
                  <a:spLocks noChangeArrowheads="1"/>
                </p:cNvSpPr>
                <p:nvPr/>
              </p:nvSpPr>
              <p:spPr bwMode="auto">
                <a:xfrm>
                  <a:off x="28" y="518"/>
                  <a:ext cx="1786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&lt;h1 align="center"&gt;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94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842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66" name="Group 71"/>
              <p:cNvGrpSpPr>
                <a:grpSpLocks/>
              </p:cNvGrpSpPr>
              <p:nvPr/>
            </p:nvGrpSpPr>
            <p:grpSpPr bwMode="auto">
              <a:xfrm>
                <a:off x="1842" y="518"/>
                <a:ext cx="1955" cy="518"/>
                <a:chOff x="1842" y="518"/>
                <a:chExt cx="1955" cy="518"/>
              </a:xfrm>
            </p:grpSpPr>
            <p:sp>
              <p:nvSpPr>
                <p:cNvPr id="19491" name="Rectangle 55"/>
                <p:cNvSpPr>
                  <a:spLocks noChangeArrowheads="1"/>
                </p:cNvSpPr>
                <p:nvPr/>
              </p:nvSpPr>
              <p:spPr bwMode="auto">
                <a:xfrm>
                  <a:off x="1870" y="518"/>
                  <a:ext cx="1899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Začátek nadpisu (heading1) zarovnávání ke středu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92" name="Rectangle 70"/>
                <p:cNvSpPr>
                  <a:spLocks noChangeArrowheads="1"/>
                </p:cNvSpPr>
                <p:nvPr/>
              </p:nvSpPr>
              <p:spPr bwMode="auto">
                <a:xfrm>
                  <a:off x="1842" y="518"/>
                  <a:ext cx="1955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67" name="Group 73"/>
              <p:cNvGrpSpPr>
                <a:grpSpLocks/>
              </p:cNvGrpSpPr>
              <p:nvPr/>
            </p:nvGrpSpPr>
            <p:grpSpPr bwMode="auto">
              <a:xfrm>
                <a:off x="0" y="1036"/>
                <a:ext cx="1842" cy="518"/>
                <a:chOff x="0" y="1036"/>
                <a:chExt cx="1842" cy="518"/>
              </a:xfrm>
            </p:grpSpPr>
            <p:sp>
              <p:nvSpPr>
                <p:cNvPr id="19489" name="Rectangle 56"/>
                <p:cNvSpPr>
                  <a:spLocks noChangeArrowheads="1"/>
                </p:cNvSpPr>
                <p:nvPr/>
              </p:nvSpPr>
              <p:spPr bwMode="auto">
                <a:xfrm>
                  <a:off x="28" y="1036"/>
                  <a:ext cx="1786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sz="1400" b="1"/>
                    <a:t>&lt;img src="images/rose_QE.jpg“ alt=“Rose“ width="60" height="40“ /&gt;</a:t>
                  </a:r>
                </a:p>
              </p:txBody>
            </p:sp>
            <p:sp>
              <p:nvSpPr>
                <p:cNvPr id="19490" name="Rectangle 72"/>
                <p:cNvSpPr>
                  <a:spLocks noChangeArrowheads="1"/>
                </p:cNvSpPr>
                <p:nvPr/>
              </p:nvSpPr>
              <p:spPr bwMode="auto">
                <a:xfrm>
                  <a:off x="0" y="1036"/>
                  <a:ext cx="1842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68" name="Group 75"/>
              <p:cNvGrpSpPr>
                <a:grpSpLocks/>
              </p:cNvGrpSpPr>
              <p:nvPr/>
            </p:nvGrpSpPr>
            <p:grpSpPr bwMode="auto">
              <a:xfrm>
                <a:off x="1842" y="1036"/>
                <a:ext cx="1955" cy="518"/>
                <a:chOff x="1842" y="1036"/>
                <a:chExt cx="1955" cy="518"/>
              </a:xfrm>
            </p:grpSpPr>
            <p:sp>
              <p:nvSpPr>
                <p:cNvPr id="19487" name="Rectangle 57"/>
                <p:cNvSpPr>
                  <a:spLocks noChangeArrowheads="1"/>
                </p:cNvSpPr>
                <p:nvPr/>
              </p:nvSpPr>
              <p:spPr bwMode="auto">
                <a:xfrm>
                  <a:off x="1870" y="1036"/>
                  <a:ext cx="1899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Vložení obrázku – </a:t>
                  </a:r>
                  <a:r>
                    <a:rPr lang="cs-CZ" sz="1200">
                      <a:cs typeface="Times New Roman" pitchFamily="18" charset="0"/>
                    </a:rPr>
                    <a:t>růže QE</a:t>
                  </a:r>
                  <a:r>
                    <a:rPr lang="en-US" sz="1200">
                      <a:cs typeface="Times New Roman" pitchFamily="18" charset="0"/>
                    </a:rPr>
                    <a:t> 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88" name="Rectangle 74"/>
                <p:cNvSpPr>
                  <a:spLocks noChangeArrowheads="1"/>
                </p:cNvSpPr>
                <p:nvPr/>
              </p:nvSpPr>
              <p:spPr bwMode="auto">
                <a:xfrm>
                  <a:off x="1842" y="1036"/>
                  <a:ext cx="1955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69" name="Group 77"/>
              <p:cNvGrpSpPr>
                <a:grpSpLocks/>
              </p:cNvGrpSpPr>
              <p:nvPr/>
            </p:nvGrpSpPr>
            <p:grpSpPr bwMode="auto">
              <a:xfrm>
                <a:off x="0" y="1554"/>
                <a:ext cx="1842" cy="518"/>
                <a:chOff x="0" y="1554"/>
                <a:chExt cx="1842" cy="518"/>
              </a:xfrm>
            </p:grpSpPr>
            <p:sp>
              <p:nvSpPr>
                <p:cNvPr id="19485" name="Rectangle 58"/>
                <p:cNvSpPr>
                  <a:spLocks noChangeArrowheads="1"/>
                </p:cNvSpPr>
                <p:nvPr/>
              </p:nvSpPr>
              <p:spPr bwMode="auto">
                <a:xfrm>
                  <a:off x="28" y="1554"/>
                  <a:ext cx="1786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600" b="1"/>
                    <a:t>Welcome to the CULS Rose Garden</a:t>
                  </a:r>
                  <a:endParaRPr lang="en-US" sz="1600"/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86" name="Rectangle 76"/>
                <p:cNvSpPr>
                  <a:spLocks noChangeArrowheads="1"/>
                </p:cNvSpPr>
                <p:nvPr/>
              </p:nvSpPr>
              <p:spPr bwMode="auto">
                <a:xfrm>
                  <a:off x="0" y="1554"/>
                  <a:ext cx="1842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70" name="Group 79"/>
              <p:cNvGrpSpPr>
                <a:grpSpLocks/>
              </p:cNvGrpSpPr>
              <p:nvPr/>
            </p:nvGrpSpPr>
            <p:grpSpPr bwMode="auto">
              <a:xfrm>
                <a:off x="1842" y="1554"/>
                <a:ext cx="1955" cy="518"/>
                <a:chOff x="1842" y="1554"/>
                <a:chExt cx="1955" cy="518"/>
              </a:xfrm>
            </p:grpSpPr>
            <p:sp>
              <p:nvSpPr>
                <p:cNvPr id="19483" name="Rectangle 59"/>
                <p:cNvSpPr>
                  <a:spLocks noChangeArrowheads="1"/>
                </p:cNvSpPr>
                <p:nvPr/>
              </p:nvSpPr>
              <p:spPr bwMode="auto">
                <a:xfrm>
                  <a:off x="1870" y="1554"/>
                  <a:ext cx="1899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Vlastní text záhlaví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84" name="Rectangle 78"/>
                <p:cNvSpPr>
                  <a:spLocks noChangeArrowheads="1"/>
                </p:cNvSpPr>
                <p:nvPr/>
              </p:nvSpPr>
              <p:spPr bwMode="auto">
                <a:xfrm>
                  <a:off x="1842" y="1554"/>
                  <a:ext cx="1955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71" name="Group 81"/>
              <p:cNvGrpSpPr>
                <a:grpSpLocks/>
              </p:cNvGrpSpPr>
              <p:nvPr/>
            </p:nvGrpSpPr>
            <p:grpSpPr bwMode="auto">
              <a:xfrm>
                <a:off x="0" y="2072"/>
                <a:ext cx="1842" cy="978"/>
                <a:chOff x="0" y="2072"/>
                <a:chExt cx="1842" cy="978"/>
              </a:xfrm>
            </p:grpSpPr>
            <p:sp>
              <p:nvSpPr>
                <p:cNvPr id="19481" name="Rectangle 60"/>
                <p:cNvSpPr>
                  <a:spLocks noChangeArrowheads="1"/>
                </p:cNvSpPr>
                <p:nvPr/>
              </p:nvSpPr>
              <p:spPr bwMode="auto">
                <a:xfrm>
                  <a:off x="28" y="2072"/>
                  <a:ext cx="1786" cy="9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&lt;a href="czechversion.html"&gt;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   &lt;img src="images/czech.gif" alt="vlajka cz" WIDTH="56" HEIGHT="40"&gt;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   &lt;/a&gt;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82" name="Rectangle 80"/>
                <p:cNvSpPr>
                  <a:spLocks noChangeArrowheads="1"/>
                </p:cNvSpPr>
                <p:nvPr/>
              </p:nvSpPr>
              <p:spPr bwMode="auto">
                <a:xfrm>
                  <a:off x="0" y="2072"/>
                  <a:ext cx="1842" cy="97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72" name="Group 83"/>
              <p:cNvGrpSpPr>
                <a:grpSpLocks/>
              </p:cNvGrpSpPr>
              <p:nvPr/>
            </p:nvGrpSpPr>
            <p:grpSpPr bwMode="auto">
              <a:xfrm>
                <a:off x="1842" y="2072"/>
                <a:ext cx="1955" cy="978"/>
                <a:chOff x="1842" y="2072"/>
                <a:chExt cx="1955" cy="978"/>
              </a:xfrm>
            </p:grpSpPr>
            <p:sp>
              <p:nvSpPr>
                <p:cNvPr id="19479" name="Rectangle 61"/>
                <p:cNvSpPr>
                  <a:spLocks noChangeArrowheads="1"/>
                </p:cNvSpPr>
                <p:nvPr/>
              </p:nvSpPr>
              <p:spPr bwMode="auto">
                <a:xfrm>
                  <a:off x="1870" y="2072"/>
                  <a:ext cx="1899" cy="9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Odkaz na českou verzi (stránku), kterou získáme, když poklepeme na obrázek české vlajky (czech.gif)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80" name="Rectangle 82"/>
                <p:cNvSpPr>
                  <a:spLocks noChangeArrowheads="1"/>
                </p:cNvSpPr>
                <p:nvPr/>
              </p:nvSpPr>
              <p:spPr bwMode="auto">
                <a:xfrm>
                  <a:off x="1842" y="2072"/>
                  <a:ext cx="1955" cy="97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73" name="Group 85"/>
              <p:cNvGrpSpPr>
                <a:grpSpLocks/>
              </p:cNvGrpSpPr>
              <p:nvPr/>
            </p:nvGrpSpPr>
            <p:grpSpPr bwMode="auto">
              <a:xfrm>
                <a:off x="0" y="3050"/>
                <a:ext cx="1842" cy="403"/>
                <a:chOff x="0" y="3050"/>
                <a:chExt cx="1842" cy="403"/>
              </a:xfrm>
            </p:grpSpPr>
            <p:sp>
              <p:nvSpPr>
                <p:cNvPr id="19477" name="Rectangle 62"/>
                <p:cNvSpPr>
                  <a:spLocks noChangeArrowheads="1"/>
                </p:cNvSpPr>
                <p:nvPr/>
              </p:nvSpPr>
              <p:spPr bwMode="auto">
                <a:xfrm>
                  <a:off x="28" y="3050"/>
                  <a:ext cx="17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&lt;/h1&gt;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78" name="Rectangle 84"/>
                <p:cNvSpPr>
                  <a:spLocks noChangeArrowheads="1"/>
                </p:cNvSpPr>
                <p:nvPr/>
              </p:nvSpPr>
              <p:spPr bwMode="auto">
                <a:xfrm>
                  <a:off x="0" y="3050"/>
                  <a:ext cx="184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9474" name="Group 87"/>
              <p:cNvGrpSpPr>
                <a:grpSpLocks/>
              </p:cNvGrpSpPr>
              <p:nvPr/>
            </p:nvGrpSpPr>
            <p:grpSpPr bwMode="auto">
              <a:xfrm>
                <a:off x="1842" y="3050"/>
                <a:ext cx="1955" cy="403"/>
                <a:chOff x="1842" y="3050"/>
                <a:chExt cx="1955" cy="403"/>
              </a:xfrm>
            </p:grpSpPr>
            <p:sp>
              <p:nvSpPr>
                <p:cNvPr id="19475" name="Rectangle 63"/>
                <p:cNvSpPr>
                  <a:spLocks noChangeArrowheads="1"/>
                </p:cNvSpPr>
                <p:nvPr/>
              </p:nvSpPr>
              <p:spPr bwMode="auto">
                <a:xfrm>
                  <a:off x="1870" y="3050"/>
                  <a:ext cx="189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Ukončení značky pro nadpis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19476" name="Rectangle 86"/>
                <p:cNvSpPr>
                  <a:spLocks noChangeArrowheads="1"/>
                </p:cNvSpPr>
                <p:nvPr/>
              </p:nvSpPr>
              <p:spPr bwMode="auto">
                <a:xfrm>
                  <a:off x="1842" y="3050"/>
                  <a:ext cx="195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19462" name="Rectangle 89"/>
            <p:cNvSpPr>
              <a:spLocks noChangeArrowheads="1"/>
            </p:cNvSpPr>
            <p:nvPr/>
          </p:nvSpPr>
          <p:spPr bwMode="auto">
            <a:xfrm>
              <a:off x="-3" y="-3"/>
              <a:ext cx="3803" cy="3459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251520" y="292"/>
            <a:ext cx="6400800" cy="720080"/>
          </a:xfrm>
        </p:spPr>
        <p:txBody>
          <a:bodyPr/>
          <a:lstStyle/>
          <a:p>
            <a:r>
              <a:rPr lang="cs-CZ" dirty="0" smtClean="0"/>
              <a:t>Příklad - 3.část</a:t>
            </a:r>
          </a:p>
        </p:txBody>
      </p:sp>
      <p:sp>
        <p:nvSpPr>
          <p:cNvPr id="18" name="Zástupný symbol pro číslo snímku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1E634D1E-B92F-475B-AE0A-C68E1849808E}" type="slidenum">
              <a:rPr lang="cs-CZ"/>
              <a:pPr>
                <a:defRPr/>
              </a:pPr>
              <a:t>15</a:t>
            </a:fld>
            <a:endParaRPr lang="cs-CZ"/>
          </a:p>
        </p:txBody>
      </p:sp>
      <p:grpSp>
        <p:nvGrpSpPr>
          <p:cNvPr id="20484" name="Group 66"/>
          <p:cNvGrpSpPr>
            <a:grpSpLocks/>
          </p:cNvGrpSpPr>
          <p:nvPr/>
        </p:nvGrpSpPr>
        <p:grpSpPr bwMode="auto">
          <a:xfrm>
            <a:off x="1619672" y="1052736"/>
            <a:ext cx="6324600" cy="4724400"/>
            <a:chOff x="-3" y="-3"/>
            <a:chExt cx="3803" cy="2882"/>
          </a:xfrm>
        </p:grpSpPr>
        <p:grpSp>
          <p:nvGrpSpPr>
            <p:cNvPr id="20485" name="Group 64"/>
            <p:cNvGrpSpPr>
              <a:grpSpLocks/>
            </p:cNvGrpSpPr>
            <p:nvPr/>
          </p:nvGrpSpPr>
          <p:grpSpPr bwMode="auto">
            <a:xfrm>
              <a:off x="0" y="0"/>
              <a:ext cx="3797" cy="2876"/>
              <a:chOff x="0" y="0"/>
              <a:chExt cx="3797" cy="2876"/>
            </a:xfrm>
          </p:grpSpPr>
          <p:grpSp>
            <p:nvGrpSpPr>
              <p:cNvPr id="20487" name="Group 57"/>
              <p:cNvGrpSpPr>
                <a:grpSpLocks/>
              </p:cNvGrpSpPr>
              <p:nvPr/>
            </p:nvGrpSpPr>
            <p:grpSpPr bwMode="auto">
              <a:xfrm>
                <a:off x="0" y="0"/>
                <a:ext cx="1842" cy="2027"/>
                <a:chOff x="0" y="0"/>
                <a:chExt cx="1842" cy="2027"/>
              </a:xfrm>
            </p:grpSpPr>
            <p:sp>
              <p:nvSpPr>
                <p:cNvPr id="20497" name="Rectangle 52"/>
                <p:cNvSpPr>
                  <a:spLocks noChangeArrowheads="1"/>
                </p:cNvSpPr>
                <p:nvPr/>
              </p:nvSpPr>
              <p:spPr bwMode="auto">
                <a:xfrm>
                  <a:off x="6" y="14"/>
                  <a:ext cx="1786" cy="20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sz="1400" b="1" dirty="0"/>
                    <a:t>&lt;p align="left"&gt; </a:t>
                  </a:r>
                  <a:r>
                    <a:rPr lang="en-US" sz="1400" dirty="0"/>
                    <a:t>The CULS Rose Garden is set up in the style of natural rose park and serves mainly for</a:t>
                  </a:r>
                </a:p>
                <a:p>
                  <a:r>
                    <a:rPr lang="en-US" sz="1400" dirty="0"/>
                    <a:t>practical education of students of all study disciplines of the Czech University of</a:t>
                  </a:r>
                </a:p>
                <a:p>
                  <a:r>
                    <a:rPr lang="en-US" sz="1400" dirty="0"/>
                    <a:t>Life Sciences in Prague. In the course of time the Rose Garden has become not only important</a:t>
                  </a:r>
                </a:p>
                <a:p>
                  <a:r>
                    <a:rPr lang="en-US" sz="1400" dirty="0"/>
                    <a:t>didactic object but also well-known place for university visitors and for rose friends. </a:t>
                  </a:r>
                </a:p>
                <a:p>
                  <a:r>
                    <a:rPr lang="en-US" sz="1400" dirty="0"/>
                    <a:t>Actually more then 30 different cultivars are placed. Total number of plants is more then 2000.</a:t>
                  </a:r>
                  <a:r>
                    <a:rPr lang="en-US" sz="1400" b="1" dirty="0"/>
                    <a:t>&lt;/p&gt;</a:t>
                  </a:r>
                  <a:endParaRPr lang="en-US" sz="1400" dirty="0"/>
                </a:p>
                <a:p>
                  <a:r>
                    <a:rPr lang="en-US" dirty="0"/>
                    <a:t> </a:t>
                  </a:r>
                </a:p>
                <a:p>
                  <a:pPr eaLnBrk="0" hangingPunct="0"/>
                  <a:r>
                    <a:rPr lang="en-US" sz="1200" dirty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 dirty="0"/>
                </a:p>
              </p:txBody>
            </p:sp>
            <p:sp>
              <p:nvSpPr>
                <p:cNvPr id="20498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42" cy="201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488" name="Group 59"/>
              <p:cNvGrpSpPr>
                <a:grpSpLocks/>
              </p:cNvGrpSpPr>
              <p:nvPr/>
            </p:nvGrpSpPr>
            <p:grpSpPr bwMode="auto">
              <a:xfrm>
                <a:off x="1842" y="0"/>
                <a:ext cx="1955" cy="2013"/>
                <a:chOff x="1842" y="0"/>
                <a:chExt cx="1955" cy="2013"/>
              </a:xfrm>
            </p:grpSpPr>
            <p:sp>
              <p:nvSpPr>
                <p:cNvPr id="20495" name="Rectangle 53"/>
                <p:cNvSpPr>
                  <a:spLocks noChangeArrowheads="1"/>
                </p:cNvSpPr>
                <p:nvPr/>
              </p:nvSpPr>
              <p:spPr bwMode="auto">
                <a:xfrm>
                  <a:off x="1870" y="0"/>
                  <a:ext cx="1899" cy="20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Odstavec, který je zarovnán zleva. Obsahuje text, který je uveden vlevo vedle obrázku 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20496" name="Rectangle 58"/>
                <p:cNvSpPr>
                  <a:spLocks noChangeArrowheads="1"/>
                </p:cNvSpPr>
                <p:nvPr/>
              </p:nvSpPr>
              <p:spPr bwMode="auto">
                <a:xfrm>
                  <a:off x="1842" y="0"/>
                  <a:ext cx="1955" cy="201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489" name="Group 61"/>
              <p:cNvGrpSpPr>
                <a:grpSpLocks/>
              </p:cNvGrpSpPr>
              <p:nvPr/>
            </p:nvGrpSpPr>
            <p:grpSpPr bwMode="auto">
              <a:xfrm>
                <a:off x="0" y="2013"/>
                <a:ext cx="1842" cy="863"/>
                <a:chOff x="0" y="2013"/>
                <a:chExt cx="1842" cy="863"/>
              </a:xfrm>
            </p:grpSpPr>
            <p:sp>
              <p:nvSpPr>
                <p:cNvPr id="20493" name="Rectangle 54"/>
                <p:cNvSpPr>
                  <a:spLocks noChangeArrowheads="1"/>
                </p:cNvSpPr>
                <p:nvPr/>
              </p:nvSpPr>
              <p:spPr bwMode="auto">
                <a:xfrm>
                  <a:off x="28" y="2013"/>
                  <a:ext cx="1786" cy="8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600"/>
                    <a:t>&lt;img src="images/bird_view.jpg" alt="Bird's-eye view" align="right" width=700" height="400"&gt;</a:t>
                  </a:r>
                </a:p>
                <a:p>
                  <a:pPr eaLnBrk="0" hangingPunct="0"/>
                  <a:endParaRPr lang="en-US" sz="1600"/>
                </a:p>
              </p:txBody>
            </p:sp>
            <p:sp>
              <p:nvSpPr>
                <p:cNvPr id="20494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2013"/>
                  <a:ext cx="1842" cy="86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490" name="Group 63"/>
              <p:cNvGrpSpPr>
                <a:grpSpLocks/>
              </p:cNvGrpSpPr>
              <p:nvPr/>
            </p:nvGrpSpPr>
            <p:grpSpPr bwMode="auto">
              <a:xfrm>
                <a:off x="1842" y="2013"/>
                <a:ext cx="1955" cy="863"/>
                <a:chOff x="1842" y="2013"/>
                <a:chExt cx="1955" cy="863"/>
              </a:xfrm>
            </p:grpSpPr>
            <p:sp>
              <p:nvSpPr>
                <p:cNvPr id="20491" name="Rectangle 55"/>
                <p:cNvSpPr>
                  <a:spLocks noChangeArrowheads="1"/>
                </p:cNvSpPr>
                <p:nvPr/>
              </p:nvSpPr>
              <p:spPr bwMode="auto">
                <a:xfrm>
                  <a:off x="1870" y="2013"/>
                  <a:ext cx="1899" cy="8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>
                      <a:cs typeface="Times New Roman" pitchFamily="18" charset="0"/>
                    </a:rPr>
                    <a:t>Vložení obrázku „</a:t>
                  </a:r>
                  <a:r>
                    <a:rPr lang="cs-CZ" sz="1200">
                      <a:cs typeface="Times New Roman" pitchFamily="18" charset="0"/>
                    </a:rPr>
                    <a:t>bird_view</a:t>
                  </a:r>
                  <a:r>
                    <a:rPr lang="en-US" sz="1200">
                      <a:cs typeface="Times New Roman" pitchFamily="18" charset="0"/>
                    </a:rPr>
                    <a:t>.jpg“ = pohled z </a:t>
                  </a:r>
                  <a:r>
                    <a:rPr lang="cs-CZ" sz="1200">
                      <a:cs typeface="Times New Roman" pitchFamily="18" charset="0"/>
                    </a:rPr>
                    <a:t>rektorátu na rozarium</a:t>
                  </a:r>
                  <a:r>
                    <a:rPr lang="en-US" sz="1200">
                      <a:cs typeface="Times New Roman" pitchFamily="18" charset="0"/>
                    </a:rPr>
                    <a:t>. Obrázek je zarovnán doprava.</a:t>
                  </a: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20492" name="Rectangle 62"/>
                <p:cNvSpPr>
                  <a:spLocks noChangeArrowheads="1"/>
                </p:cNvSpPr>
                <p:nvPr/>
              </p:nvSpPr>
              <p:spPr bwMode="auto">
                <a:xfrm>
                  <a:off x="1842" y="2013"/>
                  <a:ext cx="1955" cy="86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20486" name="Rectangle 65"/>
            <p:cNvSpPr>
              <a:spLocks noChangeArrowheads="1"/>
            </p:cNvSpPr>
            <p:nvPr/>
          </p:nvSpPr>
          <p:spPr bwMode="auto">
            <a:xfrm>
              <a:off x="-3" y="-3"/>
              <a:ext cx="3803" cy="288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6324600" cy="5760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Příklad - 4.část</a:t>
            </a:r>
          </a:p>
        </p:txBody>
      </p:sp>
      <p:sp>
        <p:nvSpPr>
          <p:cNvPr id="36" name="Zástupný symbol pro číslo snímku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273B5203-6559-4167-97E3-2EF0667FFFC7}" type="slidenum">
              <a:rPr lang="cs-CZ"/>
              <a:pPr>
                <a:defRPr/>
              </a:pPr>
              <a:t>16</a:t>
            </a:fld>
            <a:endParaRPr lang="cs-CZ"/>
          </a:p>
        </p:txBody>
      </p:sp>
      <p:grpSp>
        <p:nvGrpSpPr>
          <p:cNvPr id="21508" name="Group 51"/>
          <p:cNvGrpSpPr>
            <a:grpSpLocks/>
          </p:cNvGrpSpPr>
          <p:nvPr/>
        </p:nvGrpSpPr>
        <p:grpSpPr bwMode="auto">
          <a:xfrm>
            <a:off x="1043608" y="1052736"/>
            <a:ext cx="6742112" cy="4495800"/>
            <a:chOff x="-3" y="-3"/>
            <a:chExt cx="3803" cy="3286"/>
          </a:xfrm>
        </p:grpSpPr>
        <p:grpSp>
          <p:nvGrpSpPr>
            <p:cNvPr id="21509" name="Group 52"/>
            <p:cNvGrpSpPr>
              <a:grpSpLocks/>
            </p:cNvGrpSpPr>
            <p:nvPr/>
          </p:nvGrpSpPr>
          <p:grpSpPr bwMode="auto">
            <a:xfrm>
              <a:off x="0" y="0"/>
              <a:ext cx="3797" cy="3280"/>
              <a:chOff x="0" y="0"/>
              <a:chExt cx="3797" cy="3280"/>
            </a:xfrm>
          </p:grpSpPr>
          <p:grpSp>
            <p:nvGrpSpPr>
              <p:cNvPr id="21511" name="Group 53"/>
              <p:cNvGrpSpPr>
                <a:grpSpLocks/>
              </p:cNvGrpSpPr>
              <p:nvPr/>
            </p:nvGrpSpPr>
            <p:grpSpPr bwMode="auto">
              <a:xfrm>
                <a:off x="0" y="0"/>
                <a:ext cx="1842" cy="633"/>
                <a:chOff x="0" y="0"/>
                <a:chExt cx="1842" cy="633"/>
              </a:xfrm>
            </p:grpSpPr>
            <p:sp>
              <p:nvSpPr>
                <p:cNvPr id="21539" name="Rectangle 54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786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b="1"/>
                    <a:t>&lt;ul&gt;</a:t>
                  </a:r>
                  <a:endParaRPr lang="en-US" b="1"/>
                </a:p>
              </p:txBody>
            </p:sp>
            <p:sp>
              <p:nvSpPr>
                <p:cNvPr id="21540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42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12" name="Group 56"/>
              <p:cNvGrpSpPr>
                <a:grpSpLocks/>
              </p:cNvGrpSpPr>
              <p:nvPr/>
            </p:nvGrpSpPr>
            <p:grpSpPr bwMode="auto">
              <a:xfrm>
                <a:off x="1842" y="0"/>
                <a:ext cx="1955" cy="633"/>
                <a:chOff x="1842" y="0"/>
                <a:chExt cx="1955" cy="633"/>
              </a:xfrm>
            </p:grpSpPr>
            <p:sp>
              <p:nvSpPr>
                <p:cNvPr id="21537" name="Rectangle 57"/>
                <p:cNvSpPr>
                  <a:spLocks noChangeArrowheads="1"/>
                </p:cNvSpPr>
                <p:nvPr/>
              </p:nvSpPr>
              <p:spPr bwMode="auto">
                <a:xfrm>
                  <a:off x="1870" y="0"/>
                  <a:ext cx="1899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800">
                      <a:cs typeface="Times New Roman" pitchFamily="18" charset="0"/>
                    </a:rPr>
                    <a:t>Menu  </a:t>
                  </a:r>
                  <a:r>
                    <a:rPr lang="cs-CZ" sz="1800">
                      <a:cs typeface="Times New Roman" pitchFamily="18" charset="0"/>
                    </a:rPr>
                    <a:t>vytvořené pomocí neuspřádaného seznamu</a:t>
                  </a:r>
                  <a:endParaRPr lang="en-US" sz="1800"/>
                </a:p>
              </p:txBody>
            </p:sp>
            <p:sp>
              <p:nvSpPr>
                <p:cNvPr id="21538" name="Rectangle 58"/>
                <p:cNvSpPr>
                  <a:spLocks noChangeArrowheads="1"/>
                </p:cNvSpPr>
                <p:nvPr/>
              </p:nvSpPr>
              <p:spPr bwMode="auto">
                <a:xfrm>
                  <a:off x="1842" y="0"/>
                  <a:ext cx="1955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13" name="Group 59"/>
              <p:cNvGrpSpPr>
                <a:grpSpLocks/>
              </p:cNvGrpSpPr>
              <p:nvPr/>
            </p:nvGrpSpPr>
            <p:grpSpPr bwMode="auto">
              <a:xfrm>
                <a:off x="0" y="633"/>
                <a:ext cx="1842" cy="1438"/>
                <a:chOff x="0" y="633"/>
                <a:chExt cx="1842" cy="1438"/>
              </a:xfrm>
            </p:grpSpPr>
            <p:sp>
              <p:nvSpPr>
                <p:cNvPr id="21535" name="Rectangle 60"/>
                <p:cNvSpPr>
                  <a:spLocks noChangeArrowheads="1"/>
                </p:cNvSpPr>
                <p:nvPr/>
              </p:nvSpPr>
              <p:spPr bwMode="auto">
                <a:xfrm>
                  <a:off x="28" y="633"/>
                  <a:ext cx="1786" cy="14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GB" sz="1600" b="1"/>
                    <a:t>&lt;li &gt;&lt;img src="images/rosa43a.gif" &gt;</a:t>
                  </a:r>
                </a:p>
                <a:p>
                  <a:pPr eaLnBrk="0" hangingPunct="0"/>
                  <a:endParaRPr lang="en-GB" sz="1600" b="1"/>
                </a:p>
                <a:p>
                  <a:pPr eaLnBrk="0" hangingPunct="0"/>
                  <a:r>
                    <a:rPr lang="en-GB" sz="1600" b="1"/>
                    <a:t> &lt;a href="history.html"&gt;History&lt;/a&gt; of the Rose Garden </a:t>
                  </a:r>
                </a:p>
                <a:p>
                  <a:pPr eaLnBrk="0" hangingPunct="0"/>
                  <a:r>
                    <a:rPr lang="en-GB" sz="1600" b="1"/>
                    <a:t>&lt;/li&gt;</a:t>
                  </a:r>
                  <a:r>
                    <a:rPr lang="en-GB"/>
                    <a:t> </a:t>
                  </a:r>
                  <a:endParaRPr lang="en-US"/>
                </a:p>
              </p:txBody>
            </p:sp>
            <p:sp>
              <p:nvSpPr>
                <p:cNvPr id="21536" name="Rectangle 61"/>
                <p:cNvSpPr>
                  <a:spLocks noChangeArrowheads="1"/>
                </p:cNvSpPr>
                <p:nvPr/>
              </p:nvSpPr>
              <p:spPr bwMode="auto">
                <a:xfrm>
                  <a:off x="0" y="633"/>
                  <a:ext cx="1842" cy="143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14" name="Group 62"/>
              <p:cNvGrpSpPr>
                <a:grpSpLocks/>
              </p:cNvGrpSpPr>
              <p:nvPr/>
            </p:nvGrpSpPr>
            <p:grpSpPr bwMode="auto">
              <a:xfrm>
                <a:off x="1842" y="633"/>
                <a:ext cx="1955" cy="1438"/>
                <a:chOff x="1842" y="633"/>
                <a:chExt cx="1955" cy="1438"/>
              </a:xfrm>
            </p:grpSpPr>
            <p:sp>
              <p:nvSpPr>
                <p:cNvPr id="21533" name="Rectangle 63"/>
                <p:cNvSpPr>
                  <a:spLocks noChangeArrowheads="1"/>
                </p:cNvSpPr>
                <p:nvPr/>
              </p:nvSpPr>
              <p:spPr bwMode="auto">
                <a:xfrm>
                  <a:off x="1870" y="633"/>
                  <a:ext cx="1899" cy="14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cs-CZ" sz="1800"/>
                    <a:t>Položky seznamu:</a:t>
                  </a:r>
                </a:p>
                <a:p>
                  <a:pPr eaLnBrk="0" hangingPunct="0"/>
                  <a:r>
                    <a:rPr lang="cs-CZ" sz="1800"/>
                    <a:t>obrázek rosa43</a:t>
                  </a:r>
                  <a:r>
                    <a:rPr lang="en-US" sz="1800"/>
                    <a:t>a.gif</a:t>
                  </a:r>
                  <a:endParaRPr lang="en-US" sz="1800">
                    <a:cs typeface="Times New Roman" pitchFamily="18" charset="0"/>
                  </a:endParaRPr>
                </a:p>
                <a:p>
                  <a:pPr eaLnBrk="0" hangingPunct="0"/>
                  <a:endParaRPr lang="cs-CZ" sz="1800"/>
                </a:p>
                <a:p>
                  <a:pPr eaLnBrk="0" hangingPunct="0"/>
                  <a:r>
                    <a:rPr lang="cs-CZ" sz="1800"/>
                    <a:t>Odkaz na soubor histoty.html</a:t>
                  </a:r>
                  <a:endParaRPr lang="en-US" sz="1800"/>
                </a:p>
              </p:txBody>
            </p:sp>
            <p:sp>
              <p:nvSpPr>
                <p:cNvPr id="21534" name="Rectangle 64"/>
                <p:cNvSpPr>
                  <a:spLocks noChangeArrowheads="1"/>
                </p:cNvSpPr>
                <p:nvPr/>
              </p:nvSpPr>
              <p:spPr bwMode="auto">
                <a:xfrm>
                  <a:off x="1842" y="633"/>
                  <a:ext cx="1955" cy="143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15" name="Group 65"/>
              <p:cNvGrpSpPr>
                <a:grpSpLocks/>
              </p:cNvGrpSpPr>
              <p:nvPr/>
            </p:nvGrpSpPr>
            <p:grpSpPr bwMode="auto">
              <a:xfrm>
                <a:off x="0" y="2071"/>
                <a:ext cx="1842" cy="403"/>
                <a:chOff x="0" y="2071"/>
                <a:chExt cx="1842" cy="403"/>
              </a:xfrm>
            </p:grpSpPr>
            <p:sp>
              <p:nvSpPr>
                <p:cNvPr id="21531" name="Rectangle 66"/>
                <p:cNvSpPr>
                  <a:spLocks noChangeArrowheads="1"/>
                </p:cNvSpPr>
                <p:nvPr/>
              </p:nvSpPr>
              <p:spPr bwMode="auto">
                <a:xfrm>
                  <a:off x="28" y="2071"/>
                  <a:ext cx="17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b="1">
                      <a:cs typeface="Times New Roman" pitchFamily="18" charset="0"/>
                    </a:rPr>
                    <a:t>&lt;/ul&gt;</a:t>
                  </a:r>
                  <a:endParaRPr lang="en-US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21532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2071"/>
                  <a:ext cx="184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16" name="Group 68"/>
              <p:cNvGrpSpPr>
                <a:grpSpLocks/>
              </p:cNvGrpSpPr>
              <p:nvPr/>
            </p:nvGrpSpPr>
            <p:grpSpPr bwMode="auto">
              <a:xfrm>
                <a:off x="1842" y="2071"/>
                <a:ext cx="1955" cy="403"/>
                <a:chOff x="1842" y="2071"/>
                <a:chExt cx="1955" cy="403"/>
              </a:xfrm>
            </p:grpSpPr>
            <p:sp>
              <p:nvSpPr>
                <p:cNvPr id="21529" name="Rectangle 69"/>
                <p:cNvSpPr>
                  <a:spLocks noChangeArrowheads="1"/>
                </p:cNvSpPr>
                <p:nvPr/>
              </p:nvSpPr>
              <p:spPr bwMode="auto">
                <a:xfrm>
                  <a:off x="1870" y="2071"/>
                  <a:ext cx="189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GB"/>
                </a:p>
              </p:txBody>
            </p:sp>
            <p:sp>
              <p:nvSpPr>
                <p:cNvPr id="21530" name="Rectangle 70"/>
                <p:cNvSpPr>
                  <a:spLocks noChangeArrowheads="1"/>
                </p:cNvSpPr>
                <p:nvPr/>
              </p:nvSpPr>
              <p:spPr bwMode="auto">
                <a:xfrm>
                  <a:off x="1842" y="2071"/>
                  <a:ext cx="195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17" name="Group 71"/>
              <p:cNvGrpSpPr>
                <a:grpSpLocks/>
              </p:cNvGrpSpPr>
              <p:nvPr/>
            </p:nvGrpSpPr>
            <p:grpSpPr bwMode="auto">
              <a:xfrm>
                <a:off x="0" y="2474"/>
                <a:ext cx="1842" cy="403"/>
                <a:chOff x="0" y="2474"/>
                <a:chExt cx="1842" cy="403"/>
              </a:xfrm>
            </p:grpSpPr>
            <p:sp>
              <p:nvSpPr>
                <p:cNvPr id="21527" name="Rectangle 72"/>
                <p:cNvSpPr>
                  <a:spLocks noChangeArrowheads="1"/>
                </p:cNvSpPr>
                <p:nvPr/>
              </p:nvSpPr>
              <p:spPr bwMode="auto">
                <a:xfrm>
                  <a:off x="28" y="2474"/>
                  <a:ext cx="17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&lt;/body&gt;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21528" name="Rectangle 73"/>
                <p:cNvSpPr>
                  <a:spLocks noChangeArrowheads="1"/>
                </p:cNvSpPr>
                <p:nvPr/>
              </p:nvSpPr>
              <p:spPr bwMode="auto">
                <a:xfrm>
                  <a:off x="0" y="2474"/>
                  <a:ext cx="184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18" name="Group 74"/>
              <p:cNvGrpSpPr>
                <a:grpSpLocks/>
              </p:cNvGrpSpPr>
              <p:nvPr/>
            </p:nvGrpSpPr>
            <p:grpSpPr bwMode="auto">
              <a:xfrm>
                <a:off x="1842" y="2474"/>
                <a:ext cx="1955" cy="403"/>
                <a:chOff x="1842" y="2474"/>
                <a:chExt cx="1955" cy="403"/>
              </a:xfrm>
            </p:grpSpPr>
            <p:sp>
              <p:nvSpPr>
                <p:cNvPr id="21525" name="Rectangle 75"/>
                <p:cNvSpPr>
                  <a:spLocks noChangeArrowheads="1"/>
                </p:cNvSpPr>
                <p:nvPr/>
              </p:nvSpPr>
              <p:spPr bwMode="auto">
                <a:xfrm>
                  <a:off x="1870" y="2474"/>
                  <a:ext cx="189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GB"/>
                </a:p>
              </p:txBody>
            </p:sp>
            <p:sp>
              <p:nvSpPr>
                <p:cNvPr id="21526" name="Rectangle 76"/>
                <p:cNvSpPr>
                  <a:spLocks noChangeArrowheads="1"/>
                </p:cNvSpPr>
                <p:nvPr/>
              </p:nvSpPr>
              <p:spPr bwMode="auto">
                <a:xfrm>
                  <a:off x="1842" y="2474"/>
                  <a:ext cx="195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19" name="Group 77"/>
              <p:cNvGrpSpPr>
                <a:grpSpLocks/>
              </p:cNvGrpSpPr>
              <p:nvPr/>
            </p:nvGrpSpPr>
            <p:grpSpPr bwMode="auto">
              <a:xfrm>
                <a:off x="0" y="2877"/>
                <a:ext cx="1842" cy="403"/>
                <a:chOff x="0" y="2877"/>
                <a:chExt cx="1842" cy="403"/>
              </a:xfrm>
            </p:grpSpPr>
            <p:sp>
              <p:nvSpPr>
                <p:cNvPr id="21523" name="Rectangle 78"/>
                <p:cNvSpPr>
                  <a:spLocks noChangeArrowheads="1"/>
                </p:cNvSpPr>
                <p:nvPr/>
              </p:nvSpPr>
              <p:spPr bwMode="auto">
                <a:xfrm>
                  <a:off x="28" y="2877"/>
                  <a:ext cx="17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en-US" sz="1200" b="1">
                      <a:latin typeface="Verdana" pitchFamily="34" charset="0"/>
                      <a:cs typeface="Times New Roman" pitchFamily="18" charset="0"/>
                    </a:rPr>
                    <a:t>&lt;/html&gt;</a:t>
                  </a:r>
                  <a:endParaRPr lang="en-US" sz="1200">
                    <a:cs typeface="Times New Roman" pitchFamily="18" charset="0"/>
                  </a:endParaRPr>
                </a:p>
                <a:p>
                  <a:pPr eaLnBrk="0" hangingPunct="0"/>
                  <a:endParaRPr lang="en-US"/>
                </a:p>
              </p:txBody>
            </p:sp>
            <p:sp>
              <p:nvSpPr>
                <p:cNvPr id="21524" name="Rectangle 79"/>
                <p:cNvSpPr>
                  <a:spLocks noChangeArrowheads="1"/>
                </p:cNvSpPr>
                <p:nvPr/>
              </p:nvSpPr>
              <p:spPr bwMode="auto">
                <a:xfrm>
                  <a:off x="0" y="2877"/>
                  <a:ext cx="184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20" name="Group 80"/>
              <p:cNvGrpSpPr>
                <a:grpSpLocks/>
              </p:cNvGrpSpPr>
              <p:nvPr/>
            </p:nvGrpSpPr>
            <p:grpSpPr bwMode="auto">
              <a:xfrm>
                <a:off x="1842" y="2877"/>
                <a:ext cx="1955" cy="403"/>
                <a:chOff x="1842" y="2877"/>
                <a:chExt cx="1955" cy="403"/>
              </a:xfrm>
            </p:grpSpPr>
            <p:sp>
              <p:nvSpPr>
                <p:cNvPr id="21521" name="Rectangle 81"/>
                <p:cNvSpPr>
                  <a:spLocks noChangeArrowheads="1"/>
                </p:cNvSpPr>
                <p:nvPr/>
              </p:nvSpPr>
              <p:spPr bwMode="auto">
                <a:xfrm>
                  <a:off x="1870" y="2877"/>
                  <a:ext cx="189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GB"/>
                </a:p>
              </p:txBody>
            </p:sp>
            <p:sp>
              <p:nvSpPr>
                <p:cNvPr id="21522" name="Rectangle 82"/>
                <p:cNvSpPr>
                  <a:spLocks noChangeArrowheads="1"/>
                </p:cNvSpPr>
                <p:nvPr/>
              </p:nvSpPr>
              <p:spPr bwMode="auto">
                <a:xfrm>
                  <a:off x="1842" y="2877"/>
                  <a:ext cx="195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21510" name="Rectangle 83"/>
            <p:cNvSpPr>
              <a:spLocks noChangeArrowheads="1"/>
            </p:cNvSpPr>
            <p:nvPr/>
          </p:nvSpPr>
          <p:spPr bwMode="auto">
            <a:xfrm>
              <a:off x="-3" y="-3"/>
              <a:ext cx="3803" cy="328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Moduly a značky v HTML</a:t>
            </a:r>
          </a:p>
        </p:txBody>
      </p:sp>
      <p:sp>
        <p:nvSpPr>
          <p:cNvPr id="22531" name="Rectangle 1027"/>
          <p:cNvSpPr>
            <a:spLocks noGrp="1" noChangeArrowheads="1"/>
          </p:cNvSpPr>
          <p:nvPr>
            <p:ph idx="1"/>
          </p:nvPr>
        </p:nvSpPr>
        <p:spPr>
          <a:xfrm>
            <a:off x="611560" y="1124744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Structure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cs-CZ" sz="2400" b="1" dirty="0" err="1" smtClean="0">
                <a:latin typeface="Courier New" pitchFamily="49" charset="0"/>
                <a:cs typeface="Courier New" pitchFamily="49" charset="0"/>
              </a:rPr>
              <a:t>html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400" b="1" dirty="0" err="1" smtClean="0">
                <a:latin typeface="Courier New" pitchFamily="49" charset="0"/>
                <a:cs typeface="Courier New" pitchFamily="49" charset="0"/>
              </a:rPr>
              <a:t>head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, body</a:t>
            </a:r>
            <a:endParaRPr lang="cs-CZ" sz="2400" b="1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Block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000" dirty="0" smtClean="0">
              <a:latin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structural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div, p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000" dirty="0" smtClean="0"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phrasal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address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blockquote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pre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h1-h6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400" dirty="0" smtClean="0">
              <a:latin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presentational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cs-CZ" sz="2000" strike="sngStrike" dirty="0" smtClean="0">
                <a:latin typeface="Courier New" pitchFamily="49" charset="0"/>
                <a:cs typeface="Courier New" pitchFamily="49" charset="0"/>
              </a:rPr>
              <a:t>center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hr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400" b="1" dirty="0" smtClean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Inline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000" dirty="0" smtClean="0">
              <a:latin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phrasal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abbr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strike="sngStrike" dirty="0" err="1" smtClean="0">
                <a:latin typeface="Courier New" pitchFamily="49" charset="0"/>
                <a:cs typeface="Courier New" pitchFamily="49" charset="0"/>
              </a:rPr>
              <a:t>acronym</a:t>
            </a:r>
            <a:r>
              <a:rPr lang="cs-CZ" sz="2000" strike="sngStrike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cite,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code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dfn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em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kbd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q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samp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strong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var</a:t>
            </a:r>
            <a:endParaRPr lang="cs-CZ" sz="2000" dirty="0" smtClean="0"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cs-CZ" sz="1800" b="1" dirty="0" err="1" smtClean="0">
                <a:latin typeface="Arial" pitchFamily="34" charset="0"/>
                <a:cs typeface="Arial" pitchFamily="34" charset="0"/>
              </a:rPr>
              <a:t>presentational</a:t>
            </a:r>
            <a:r>
              <a:rPr lang="cs-CZ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800" dirty="0" smtClean="0">
                <a:latin typeface="Arial" pitchFamily="34" charset="0"/>
                <a:cs typeface="Arial" pitchFamily="34" charset="0"/>
              </a:rPr>
              <a:t>— </a:t>
            </a:r>
            <a:r>
              <a:rPr lang="cs-CZ" sz="1800" dirty="0" smtClean="0">
                <a:latin typeface="Courier New" pitchFamily="49" charset="0"/>
                <a:cs typeface="Courier New" pitchFamily="49" charset="0"/>
              </a:rPr>
              <a:t>b, </a:t>
            </a:r>
            <a:r>
              <a:rPr lang="cs-CZ" sz="1800" strike="sngStrike" dirty="0" err="1" smtClean="0">
                <a:latin typeface="Courier New" pitchFamily="49" charset="0"/>
                <a:cs typeface="Courier New" pitchFamily="49" charset="0"/>
              </a:rPr>
              <a:t>basefont</a:t>
            </a:r>
            <a:r>
              <a:rPr lang="cs-CZ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1800" strike="sngStrike" dirty="0" smtClean="0">
                <a:latin typeface="Courier New" pitchFamily="49" charset="0"/>
                <a:cs typeface="Courier New" pitchFamily="49" charset="0"/>
              </a:rPr>
              <a:t>big</a:t>
            </a:r>
            <a:r>
              <a:rPr lang="cs-CZ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1800" strike="sngStrike" dirty="0" smtClean="0">
                <a:latin typeface="Courier New" pitchFamily="49" charset="0"/>
                <a:cs typeface="Courier New" pitchFamily="49" charset="0"/>
              </a:rPr>
              <a:t>font</a:t>
            </a:r>
            <a:r>
              <a:rPr lang="cs-CZ" sz="1800" dirty="0" smtClean="0">
                <a:latin typeface="Courier New" pitchFamily="49" charset="0"/>
                <a:cs typeface="Courier New" pitchFamily="49" charset="0"/>
              </a:rPr>
              <a:t>, i, s, </a:t>
            </a:r>
            <a:r>
              <a:rPr lang="cs-CZ" sz="1800" dirty="0" err="1" smtClean="0">
                <a:latin typeface="Courier New" pitchFamily="49" charset="0"/>
                <a:cs typeface="Courier New" pitchFamily="49" charset="0"/>
              </a:rPr>
              <a:t>small</a:t>
            </a:r>
            <a:r>
              <a:rPr lang="cs-CZ" sz="1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1800" strike="sngStrike" dirty="0" smtClean="0">
                <a:latin typeface="Courier New" pitchFamily="49" charset="0"/>
                <a:cs typeface="Courier New" pitchFamily="49" charset="0"/>
              </a:rPr>
              <a:t>strike</a:t>
            </a:r>
            <a:r>
              <a:rPr lang="cs-CZ" sz="1800" dirty="0" smtClean="0">
                <a:latin typeface="Courier New" pitchFamily="49" charset="0"/>
                <a:cs typeface="Courier New" pitchFamily="49" charset="0"/>
              </a:rPr>
              <a:t>, sub, sup, </a:t>
            </a:r>
            <a:r>
              <a:rPr lang="cs-CZ" sz="1800" strike="sngStrike" dirty="0" err="1" smtClean="0">
                <a:latin typeface="Courier New" pitchFamily="49" charset="0"/>
                <a:cs typeface="Courier New" pitchFamily="49" charset="0"/>
              </a:rPr>
              <a:t>tt</a:t>
            </a:r>
            <a:r>
              <a:rPr lang="cs-CZ" sz="1800" dirty="0" smtClean="0">
                <a:latin typeface="Courier New" pitchFamily="49" charset="0"/>
                <a:cs typeface="Courier New" pitchFamily="49" charset="0"/>
              </a:rPr>
              <a:t>, u</a:t>
            </a:r>
            <a:r>
              <a:rPr lang="cs-CZ" sz="1800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1800" dirty="0" smtClean="0">
              <a:latin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structural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bdo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del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ins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400" b="1" dirty="0" err="1" smtClean="0">
                <a:latin typeface="Courier New" pitchFamily="49" charset="0"/>
                <a:cs typeface="Courier New" pitchFamily="49" charset="0"/>
              </a:rPr>
              <a:t>span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400" b="1" dirty="0" smtClean="0">
              <a:latin typeface="Arial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cs-CZ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fld id="{27DDF8F7-99E9-4B64-98DA-C0D39DFCF315}" type="datetime1">
              <a:rPr lang="cs-CZ"/>
              <a:pPr>
                <a:defRPr/>
              </a:pPr>
              <a:t>10/2/14</a:t>
            </a:fld>
            <a:endParaRPr lang="cs-CZ"/>
          </a:p>
        </p:txBody>
      </p:sp>
      <p:sp>
        <p:nvSpPr>
          <p:cNvPr id="21509" name="Zástupný symbol pro číslo snímku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A0048F21-BF8A-415E-9E1C-670F65AF7573}" type="slidenum">
              <a:rPr lang="cs-CZ"/>
              <a:pPr>
                <a:defRPr/>
              </a:pPr>
              <a:t>17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Moduly a značky v HTML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052736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Linking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— 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base, </a:t>
            </a:r>
            <a:r>
              <a:rPr lang="cs-CZ" sz="2000" b="1" dirty="0" smtClean="0">
                <a:latin typeface="Courier New" pitchFamily="49" charset="0"/>
                <a:cs typeface="Courier New" pitchFamily="49" charset="0"/>
              </a:rPr>
              <a:t>link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Images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— </a:t>
            </a:r>
            <a:r>
              <a:rPr lang="cs-CZ" sz="2400" b="1" dirty="0" err="1" smtClean="0">
                <a:latin typeface="Courier New" pitchFamily="49" charset="0"/>
                <a:cs typeface="Courier New" pitchFamily="49" charset="0"/>
              </a:rPr>
              <a:t>img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Image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maps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— area, map</a:t>
            </a:r>
            <a:endParaRPr lang="cs-CZ" sz="20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endParaRPr lang="cs-CZ" sz="2000" dirty="0" smtClean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Lists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— </a:t>
            </a:r>
            <a:r>
              <a:rPr lang="cs-CZ" sz="2000" strike="sngStrike" dirty="0" err="1" smtClean="0">
                <a:latin typeface="Courier New" pitchFamily="49" charset="0"/>
                <a:cs typeface="Courier New" pitchFamily="49" charset="0"/>
              </a:rPr>
              <a:t>dir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dl,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dd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b="1" dirty="0" err="1" smtClean="0">
                <a:latin typeface="Courier New" pitchFamily="49" charset="0"/>
                <a:cs typeface="Courier New" pitchFamily="49" charset="0"/>
              </a:rPr>
              <a:t>ol</a:t>
            </a:r>
            <a:r>
              <a:rPr lang="cs-CZ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b="1" dirty="0" err="1" smtClean="0">
                <a:latin typeface="Courier New" pitchFamily="49" charset="0"/>
                <a:cs typeface="Courier New" pitchFamily="49" charset="0"/>
              </a:rPr>
              <a:t>ul</a:t>
            </a:r>
            <a:r>
              <a:rPr lang="cs-CZ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b="1" dirty="0" err="1" smtClean="0">
                <a:latin typeface="Courier New" pitchFamily="49" charset="0"/>
                <a:cs typeface="Courier New" pitchFamily="49" charset="0"/>
              </a:rPr>
              <a:t>li</a:t>
            </a:r>
            <a:r>
              <a:rPr lang="cs-CZ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menu</a:t>
            </a:r>
          </a:p>
          <a:p>
            <a:pPr>
              <a:lnSpc>
                <a:spcPct val="90000"/>
              </a:lnSpc>
            </a:pPr>
            <a:endParaRPr lang="cs-CZ" sz="2000" dirty="0" smtClean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Simple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tables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— 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table, </a:t>
            </a:r>
            <a:r>
              <a:rPr lang="cs-CZ" sz="2400" b="1" dirty="0" err="1" smtClean="0">
                <a:latin typeface="Courier New" pitchFamily="49" charset="0"/>
                <a:cs typeface="Courier New" pitchFamily="49" charset="0"/>
              </a:rPr>
              <a:t>td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400" b="1" dirty="0" err="1" smtClean="0">
                <a:latin typeface="Courier New" pitchFamily="49" charset="0"/>
                <a:cs typeface="Courier New" pitchFamily="49" charset="0"/>
              </a:rPr>
              <a:t>th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400" b="1" dirty="0" err="1" smtClean="0">
                <a:latin typeface="Courier New" pitchFamily="49" charset="0"/>
                <a:cs typeface="Courier New" pitchFamily="49" charset="0"/>
              </a:rPr>
              <a:t>tr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Extended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tables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—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caption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col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colgroup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tbody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tfoot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thead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cs-CZ" sz="20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endParaRPr lang="cs-CZ" sz="20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Metadata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latin typeface="Courier New" pitchFamily="49" charset="0"/>
                <a:cs typeface="Arial" pitchFamily="34" charset="0"/>
              </a:rPr>
              <a:t>—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b="1" dirty="0" smtClean="0">
                <a:latin typeface="Courier New" pitchFamily="49" charset="0"/>
                <a:cs typeface="Courier New" pitchFamily="49" charset="0"/>
              </a:rPr>
              <a:t>meta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4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</a:pPr>
            <a:endParaRPr lang="cs-CZ" sz="2000" dirty="0" smtClean="0">
              <a:latin typeface="Arial" pitchFamily="34" charset="0"/>
            </a:endParaRP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fld id="{B4DC808D-D1EC-4540-9BD3-EE64B80E691E}" type="datetime1">
              <a:rPr lang="cs-CZ"/>
              <a:pPr>
                <a:defRPr/>
              </a:pPr>
              <a:t>10/2/14</a:t>
            </a:fld>
            <a:endParaRPr lang="cs-CZ"/>
          </a:p>
        </p:txBody>
      </p:sp>
      <p:sp>
        <p:nvSpPr>
          <p:cNvPr id="22533" name="Zástupný symbol pro číslo snímku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AC629BA1-E21B-49F9-97C6-E10F968E2394}" type="slidenum">
              <a:rPr lang="cs-CZ"/>
              <a:pPr>
                <a:defRPr/>
              </a:pPr>
              <a:t>18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Moduly a značky v HTML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196752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Times New Roman" pitchFamily="18" charset="0"/>
              </a:rPr>
              <a:t>Events</a:t>
            </a: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 —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onclick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ondblclick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onmousedown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onmouseup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onmouseover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onmousemove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onmouseout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onkeypress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onkeydown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onkeyup</a:t>
            </a: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 </a:t>
            </a:r>
            <a:endParaRPr lang="cs-CZ" sz="2000" dirty="0" smtClean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Times New Roman" pitchFamily="18" charset="0"/>
              </a:rPr>
              <a:t>Scripts</a:t>
            </a: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 —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noscript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script</a:t>
            </a: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 </a:t>
            </a:r>
            <a:endParaRPr lang="cs-CZ" sz="2000" dirty="0" smtClean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Times New Roman" pitchFamily="18" charset="0"/>
              </a:rPr>
              <a:t>Styles</a:t>
            </a: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 — 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style element and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attribute</a:t>
            </a: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 </a:t>
            </a:r>
            <a:endParaRPr lang="cs-CZ" sz="2000" dirty="0" smtClean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Times New Roman" pitchFamily="18" charset="0"/>
              </a:rPr>
              <a:t>Frames</a:t>
            </a: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 — </a:t>
            </a:r>
            <a:r>
              <a:rPr lang="cs-CZ" sz="2000" strike="sngStrike" dirty="0" err="1" smtClean="0">
                <a:latin typeface="Courier New" pitchFamily="49" charset="0"/>
                <a:cs typeface="Courier New" pitchFamily="49" charset="0"/>
              </a:rPr>
              <a:t>frameset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strike="sngStrike" dirty="0" err="1" smtClean="0">
                <a:latin typeface="Courier New" pitchFamily="49" charset="0"/>
                <a:cs typeface="Courier New" pitchFamily="49" charset="0"/>
              </a:rPr>
              <a:t>frame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iframe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strike="sngStrike" dirty="0" err="1" smtClean="0">
                <a:latin typeface="Courier New" pitchFamily="49" charset="0"/>
                <a:cs typeface="Courier New" pitchFamily="49" charset="0"/>
              </a:rPr>
              <a:t>noframes</a:t>
            </a: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 </a:t>
            </a:r>
            <a:endParaRPr lang="cs-CZ" sz="2000" dirty="0" smtClean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Applet — </a:t>
            </a:r>
            <a:r>
              <a:rPr lang="cs-CZ" sz="2000" strike="sngStrike" dirty="0" smtClean="0">
                <a:latin typeface="Courier New" pitchFamily="49" charset="0"/>
                <a:cs typeface="Courier New" pitchFamily="49" charset="0"/>
              </a:rPr>
              <a:t>applet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param</a:t>
            </a:r>
            <a:r>
              <a:rPr lang="cs-CZ" sz="2000" dirty="0" smtClean="0">
                <a:latin typeface="Arial" pitchFamily="34" charset="0"/>
                <a:cs typeface="Times New Roman" pitchFamily="18" charset="0"/>
              </a:rPr>
              <a:t> </a:t>
            </a:r>
            <a:endParaRPr lang="cs-CZ" sz="2000" dirty="0" smtClean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Objects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object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param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0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Simple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forms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form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input,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select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option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textarea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000" dirty="0" smtClean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Extended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forms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button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fieldset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label, legend,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optgroup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option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select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sz="2000" dirty="0" err="1" smtClean="0">
                <a:latin typeface="Courier New" pitchFamily="49" charset="0"/>
                <a:cs typeface="Courier New" pitchFamily="49" charset="0"/>
              </a:rPr>
              <a:t>textarea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0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endParaRPr lang="cs-CZ" sz="2000" dirty="0" smtClean="0">
              <a:latin typeface="Arial" pitchFamily="34" charset="0"/>
            </a:endParaRP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fld id="{F4B0F4ED-EA7A-4E86-A7E7-030FFADE6FC9}" type="datetime1">
              <a:rPr lang="cs-CZ"/>
              <a:pPr>
                <a:defRPr/>
              </a:pPr>
              <a:t>10/2/14</a:t>
            </a:fld>
            <a:endParaRPr lang="cs-CZ"/>
          </a:p>
        </p:txBody>
      </p:sp>
      <p:sp>
        <p:nvSpPr>
          <p:cNvPr id="23557" name="Zástupný symbol pro číslo snímku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3D3AFC96-05B3-4420-983F-50B3DC9038FA}" type="slidenum">
              <a:rPr lang="cs-CZ"/>
              <a:pPr>
                <a:defRPr/>
              </a:pPr>
              <a:t>19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6629400" cy="836712"/>
          </a:xfrm>
        </p:spPr>
        <p:txBody>
          <a:bodyPr/>
          <a:lstStyle/>
          <a:p>
            <a:r>
              <a:rPr lang="cs-CZ" b="1" dirty="0" smtClean="0"/>
              <a:t>Úvod do HTML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268760"/>
            <a:ext cx="7772400" cy="44958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2800" b="1" dirty="0" smtClean="0"/>
              <a:t>HTML</a:t>
            </a:r>
            <a:r>
              <a:rPr lang="cs-CZ" sz="2800" dirty="0" smtClean="0"/>
              <a:t> je zjednodušenou verzí jazyka SGML (Standard </a:t>
            </a:r>
            <a:r>
              <a:rPr lang="cs-CZ" sz="2800" dirty="0" err="1" smtClean="0"/>
              <a:t>Generalized</a:t>
            </a:r>
            <a:r>
              <a:rPr lang="cs-CZ" sz="2800" dirty="0" smtClean="0"/>
              <a:t> </a:t>
            </a:r>
            <a:r>
              <a:rPr lang="cs-CZ" sz="2800" dirty="0" err="1" smtClean="0"/>
              <a:t>Markup</a:t>
            </a:r>
            <a:r>
              <a:rPr lang="cs-CZ" sz="2800" dirty="0" smtClean="0"/>
              <a:t> </a:t>
            </a:r>
            <a:r>
              <a:rPr lang="cs-CZ" sz="2800" dirty="0" err="1" smtClean="0"/>
              <a:t>Language</a:t>
            </a:r>
            <a:r>
              <a:rPr lang="cs-CZ" sz="2800" dirty="0" smtClean="0"/>
              <a:t>).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b="1" dirty="0" smtClean="0"/>
              <a:t>HTML je zaměřen především na definování způsobu rozvržení dat na www stránce</a:t>
            </a:r>
            <a:r>
              <a:rPr lang="cs-CZ" sz="2800" dirty="0" smtClean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 smtClean="0"/>
              <a:t>Současným standardem  je verze HTML 4.0, která byla definována konsorciem W3C v roce 1997. Verze HTML5 postupně se prosazuje.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 smtClean="0"/>
              <a:t>XHTML představuje převádí HTML  na XML aplikaci. </a:t>
            </a:r>
            <a:r>
              <a:rPr lang="en-GB" sz="2800" dirty="0" smtClean="0"/>
              <a:t>XHTML </a:t>
            </a:r>
            <a:r>
              <a:rPr lang="cs-CZ" sz="2800" dirty="0" smtClean="0"/>
              <a:t>má stejné všechny elementy jako HTML, ale syntaxe je trochu rozdílná</a:t>
            </a:r>
            <a:r>
              <a:rPr lang="en-GB" sz="2800" dirty="0" smtClean="0"/>
              <a:t>. </a:t>
            </a:r>
          </a:p>
          <a:p>
            <a:pPr fontAlgn="auto">
              <a:spcAft>
                <a:spcPts val="0"/>
              </a:spcAft>
              <a:defRPr/>
            </a:pPr>
            <a:endParaRPr lang="cs-CZ" sz="2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B4D0E48F-2C63-401C-AE95-A81CC7A6DF88}" type="slidenum">
              <a:rPr lang="cs-CZ"/>
              <a:pPr>
                <a:defRPr/>
              </a:pPr>
              <a:t>2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New HTML5 </a:t>
            </a:r>
            <a:r>
              <a:rPr lang="cs-CZ" dirty="0" err="1" smtClean="0"/>
              <a:t>Elements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/>
              <a:t>most </a:t>
            </a:r>
            <a:r>
              <a:rPr lang="cs-CZ" dirty="0" err="1"/>
              <a:t>interesting</a:t>
            </a:r>
            <a:r>
              <a:rPr lang="cs-CZ" dirty="0"/>
              <a:t>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elements</a:t>
            </a:r>
            <a:r>
              <a:rPr lang="cs-CZ" dirty="0"/>
              <a:t> are: </a:t>
            </a:r>
          </a:p>
          <a:p>
            <a:r>
              <a:rPr lang="cs-CZ" dirty="0"/>
              <a:t>New </a:t>
            </a:r>
            <a:r>
              <a:rPr lang="cs-CZ" b="1" dirty="0" err="1"/>
              <a:t>semantic</a:t>
            </a:r>
            <a:r>
              <a:rPr lang="cs-CZ" dirty="0"/>
              <a:t> </a:t>
            </a:r>
            <a:r>
              <a:rPr lang="cs-CZ" dirty="0" err="1"/>
              <a:t>elements</a:t>
            </a:r>
            <a:r>
              <a:rPr lang="cs-CZ" dirty="0"/>
              <a:t> </a:t>
            </a:r>
            <a:r>
              <a:rPr lang="cs-CZ" dirty="0" err="1"/>
              <a:t>like</a:t>
            </a:r>
            <a:r>
              <a:rPr lang="cs-CZ" dirty="0"/>
              <a:t> &lt;</a:t>
            </a:r>
            <a:r>
              <a:rPr lang="cs-CZ" dirty="0" err="1"/>
              <a:t>header</a:t>
            </a:r>
            <a:r>
              <a:rPr lang="cs-CZ" dirty="0"/>
              <a:t>&gt;, &lt;</a:t>
            </a:r>
            <a:r>
              <a:rPr lang="cs-CZ" dirty="0" err="1"/>
              <a:t>footer</a:t>
            </a:r>
            <a:r>
              <a:rPr lang="cs-CZ" dirty="0"/>
              <a:t>&gt;, &lt;</a:t>
            </a:r>
            <a:r>
              <a:rPr lang="cs-CZ" dirty="0" err="1"/>
              <a:t>article</a:t>
            </a:r>
            <a:r>
              <a:rPr lang="cs-CZ" dirty="0"/>
              <a:t>&gt;, and &lt;</a:t>
            </a:r>
            <a:r>
              <a:rPr lang="cs-CZ" dirty="0" err="1"/>
              <a:t>section</a:t>
            </a:r>
            <a:r>
              <a:rPr lang="cs-CZ" dirty="0"/>
              <a:t>&gt;.</a:t>
            </a:r>
          </a:p>
          <a:p>
            <a:r>
              <a:rPr lang="cs-CZ" dirty="0"/>
              <a:t>New </a:t>
            </a:r>
            <a:r>
              <a:rPr lang="cs-CZ" dirty="0" err="1"/>
              <a:t>form</a:t>
            </a:r>
            <a:r>
              <a:rPr lang="cs-CZ" dirty="0"/>
              <a:t> </a:t>
            </a:r>
            <a:r>
              <a:rPr lang="cs-CZ" b="1" dirty="0" err="1"/>
              <a:t>controls</a:t>
            </a:r>
            <a:r>
              <a:rPr lang="cs-CZ" dirty="0"/>
              <a:t> </a:t>
            </a:r>
            <a:r>
              <a:rPr lang="cs-CZ" dirty="0" err="1"/>
              <a:t>like</a:t>
            </a:r>
            <a:r>
              <a:rPr lang="cs-CZ" dirty="0"/>
              <a:t> </a:t>
            </a:r>
            <a:r>
              <a:rPr lang="cs-CZ" dirty="0" err="1"/>
              <a:t>number</a:t>
            </a:r>
            <a:r>
              <a:rPr lang="cs-CZ" dirty="0"/>
              <a:t>, </a:t>
            </a:r>
            <a:r>
              <a:rPr lang="cs-CZ" dirty="0" err="1"/>
              <a:t>date</a:t>
            </a:r>
            <a:r>
              <a:rPr lang="cs-CZ" dirty="0"/>
              <a:t>, </a:t>
            </a:r>
            <a:r>
              <a:rPr lang="cs-CZ" dirty="0" err="1"/>
              <a:t>time</a:t>
            </a:r>
            <a:r>
              <a:rPr lang="cs-CZ" dirty="0"/>
              <a:t>, </a:t>
            </a:r>
            <a:r>
              <a:rPr lang="cs-CZ" dirty="0" err="1"/>
              <a:t>calendar</a:t>
            </a:r>
            <a:r>
              <a:rPr lang="cs-CZ" dirty="0"/>
              <a:t>, and </a:t>
            </a:r>
            <a:r>
              <a:rPr lang="cs-CZ" dirty="0" err="1"/>
              <a:t>range</a:t>
            </a:r>
            <a:r>
              <a:rPr lang="cs-CZ" dirty="0"/>
              <a:t>.</a:t>
            </a:r>
          </a:p>
          <a:p>
            <a:r>
              <a:rPr lang="cs-CZ" dirty="0"/>
              <a:t>New </a:t>
            </a:r>
            <a:r>
              <a:rPr lang="cs-CZ" b="1" dirty="0" err="1"/>
              <a:t>graphic</a:t>
            </a:r>
            <a:r>
              <a:rPr lang="cs-CZ" dirty="0"/>
              <a:t> </a:t>
            </a:r>
            <a:r>
              <a:rPr lang="cs-CZ" dirty="0" err="1"/>
              <a:t>elements</a:t>
            </a:r>
            <a:r>
              <a:rPr lang="cs-CZ" dirty="0"/>
              <a:t>: &lt;</a:t>
            </a:r>
            <a:r>
              <a:rPr lang="cs-CZ" dirty="0" err="1"/>
              <a:t>svg</a:t>
            </a:r>
            <a:r>
              <a:rPr lang="cs-CZ" dirty="0"/>
              <a:t>&gt; and &lt;</a:t>
            </a:r>
            <a:r>
              <a:rPr lang="cs-CZ" dirty="0" err="1"/>
              <a:t>canvas</a:t>
            </a:r>
            <a:r>
              <a:rPr lang="cs-CZ" dirty="0"/>
              <a:t>&gt;.</a:t>
            </a:r>
          </a:p>
          <a:p>
            <a:r>
              <a:rPr lang="cs-CZ" dirty="0"/>
              <a:t>New </a:t>
            </a:r>
            <a:r>
              <a:rPr lang="cs-CZ" b="1" dirty="0" err="1"/>
              <a:t>multimedia</a:t>
            </a:r>
            <a:r>
              <a:rPr lang="cs-CZ" dirty="0"/>
              <a:t> </a:t>
            </a:r>
            <a:r>
              <a:rPr lang="cs-CZ" dirty="0" err="1"/>
              <a:t>elements</a:t>
            </a:r>
            <a:r>
              <a:rPr lang="cs-CZ" dirty="0"/>
              <a:t>: &lt;audio&gt; and &lt;video&gt;.</a:t>
            </a:r>
          </a:p>
        </p:txBody>
      </p:sp>
    </p:spTree>
    <p:extLst>
      <p:ext uri="{BB962C8B-B14F-4D97-AF65-F5344CB8AC3E}">
        <p14:creationId xmlns:p14="http://schemas.microsoft.com/office/powerpoint/2010/main" val="3059878216"/>
      </p:ext>
    </p:extLst>
  </p:cSld>
  <p:clrMapOvr>
    <a:masterClrMapping/>
  </p:clrMapOvr>
  <p:transition xmlns:p14="http://schemas.microsoft.com/office/powerpoint/2010/main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b="1" dirty="0" smtClean="0"/>
              <a:t>Web </a:t>
            </a:r>
            <a:r>
              <a:rPr lang="cs-CZ" b="1" dirty="0" err="1" smtClean="0"/>
              <a:t>content</a:t>
            </a:r>
            <a:r>
              <a:rPr lang="cs-CZ" b="1" dirty="0" smtClean="0"/>
              <a:t> management </a:t>
            </a:r>
            <a:r>
              <a:rPr lang="cs-CZ" b="1" dirty="0" err="1" smtClean="0"/>
              <a:t>system</a:t>
            </a:r>
            <a:r>
              <a:rPr lang="cs-CZ" dirty="0" smtClean="0"/>
              <a:t> (WCMS)</a:t>
            </a:r>
            <a:endParaRPr lang="en-GB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b="1" dirty="0" err="1" smtClean="0"/>
              <a:t>Content</a:t>
            </a:r>
            <a:r>
              <a:rPr lang="cs-CZ" b="1" dirty="0" smtClean="0"/>
              <a:t> management </a:t>
            </a:r>
            <a:r>
              <a:rPr lang="cs-CZ" b="1" dirty="0" err="1" smtClean="0"/>
              <a:t>system</a:t>
            </a:r>
            <a:r>
              <a:rPr lang="cs-CZ" dirty="0" smtClean="0"/>
              <a:t> (CMS) – systém pro správu obsahu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b="1" dirty="0" smtClean="0"/>
              <a:t>Web </a:t>
            </a:r>
            <a:r>
              <a:rPr lang="cs-CZ" b="1" dirty="0" err="1" smtClean="0"/>
              <a:t>content</a:t>
            </a:r>
            <a:r>
              <a:rPr lang="cs-CZ" b="1" dirty="0" smtClean="0"/>
              <a:t> management </a:t>
            </a:r>
            <a:r>
              <a:rPr lang="cs-CZ" b="1" dirty="0" err="1" smtClean="0"/>
              <a:t>system</a:t>
            </a:r>
            <a:r>
              <a:rPr lang="cs-CZ" dirty="0" smtClean="0"/>
              <a:t> (WCMS) Webový systém pro správu obsahu = redakční systém pro tvorbu a správu webových aplikací.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b="1" dirty="0" smtClean="0"/>
              <a:t>Webové aplikace </a:t>
            </a:r>
            <a:r>
              <a:rPr lang="cs-CZ" dirty="0" smtClean="0"/>
              <a:t>umožňují vytváření, úpravu, vyhledávání a sdílení textů, obrázků, videí apod. Většinou jsou používány pro publikování článků (</a:t>
            </a:r>
            <a:r>
              <a:rPr lang="cs-CZ" dirty="0" err="1" smtClean="0"/>
              <a:t>blogů</a:t>
            </a:r>
            <a:r>
              <a:rPr lang="cs-CZ" dirty="0" smtClean="0"/>
              <a:t>) a tvorbu el. obchodů (e-</a:t>
            </a:r>
            <a:r>
              <a:rPr lang="cs-CZ" dirty="0" err="1" smtClean="0"/>
              <a:t>shop</a:t>
            </a:r>
            <a:r>
              <a:rPr lang="cs-CZ" dirty="0" smtClean="0"/>
              <a:t>).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B29AE041-B800-437D-8497-A315442B9E8C}" type="slidenum">
              <a:rPr lang="cs-CZ"/>
              <a:pPr>
                <a:defRPr/>
              </a:pPr>
              <a:t>21</a:t>
            </a:fld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 descr="Large confetti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b="1" dirty="0" smtClean="0"/>
              <a:t>Web </a:t>
            </a:r>
            <a:r>
              <a:rPr lang="cs-CZ" b="1" dirty="0" err="1" smtClean="0"/>
              <a:t>content</a:t>
            </a:r>
            <a:r>
              <a:rPr lang="cs-CZ" b="1" dirty="0" smtClean="0"/>
              <a:t> management </a:t>
            </a:r>
            <a:r>
              <a:rPr lang="cs-CZ" b="1" dirty="0" err="1" smtClean="0"/>
              <a:t>system</a:t>
            </a:r>
            <a:r>
              <a:rPr lang="cs-CZ" dirty="0" smtClean="0"/>
              <a:t> (WCMS)</a:t>
            </a:r>
            <a:endParaRPr lang="en-GB" dirty="0" smtClean="0"/>
          </a:p>
        </p:txBody>
      </p:sp>
      <p:sp>
        <p:nvSpPr>
          <p:cNvPr id="2662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Content management systems (CMS) were born to help people publish documents and media with less technical intervention and in a more consistent and automated fashion. </a:t>
            </a:r>
          </a:p>
          <a:p>
            <a:pPr marL="365125" lvl="2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sz="3200" smtClean="0"/>
              <a:t>Web Content Management System (WCMS) is a software system used to control a dynamic collection of  HTML documents, images etc.</a:t>
            </a:r>
          </a:p>
          <a:p>
            <a:endParaRPr lang="en-GB" smtClean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fld id="{39C4ABAD-BFFA-4356-84AB-0D0BBD0D80F4}" type="datetime1">
              <a:rPr lang="cs-CZ"/>
              <a:pPr>
                <a:defRPr/>
              </a:pPr>
              <a:t>10/2/14</a:t>
            </a:fld>
            <a:endParaRPr lang="cs-CZ"/>
          </a:p>
        </p:txBody>
      </p:sp>
      <p:sp>
        <p:nvSpPr>
          <p:cNvPr id="24581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4764E1E3-516C-4737-851F-0BFB5BA0A3FE}" type="slidenum">
              <a:rPr lang="cs-CZ"/>
              <a:pPr>
                <a:defRPr/>
              </a:pPr>
              <a:t>22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Závěr</a:t>
            </a:r>
            <a:endParaRPr lang="en-GB" smtClean="0"/>
          </a:p>
        </p:txBody>
      </p:sp>
      <p:sp>
        <p:nvSpPr>
          <p:cNvPr id="28675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Jazyk HTML je základem pro web dokumenty , popisuje jejich strukturu. Pátá</a:t>
            </a:r>
            <a:r>
              <a:rPr lang="en-GB" dirty="0" smtClean="0"/>
              <a:t> </a:t>
            </a:r>
            <a:r>
              <a:rPr lang="cs-CZ" dirty="0" smtClean="0"/>
              <a:t>hlavní revize HTML přichází jako </a:t>
            </a:r>
            <a:r>
              <a:rPr lang="en-GB" dirty="0" smtClean="0"/>
              <a:t>HTML 5.</a:t>
            </a:r>
            <a:r>
              <a:rPr lang="cs-CZ" dirty="0" smtClean="0"/>
              <a:t> </a:t>
            </a:r>
            <a:r>
              <a:rPr lang="en-GB" dirty="0" smtClean="0">
                <a:hlinkClick r:id="rId2"/>
              </a:rPr>
              <a:t>http://www.w3.org/TR/html5/</a:t>
            </a:r>
            <a:endParaRPr lang="en-GB" dirty="0" smtClean="0"/>
          </a:p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Odděluje se forma od obsahu. Forma = soubory CSS. Obsah = soubory HTML, </a:t>
            </a:r>
            <a:r>
              <a:rPr lang="cs-CZ" dirty="0" err="1" smtClean="0"/>
              <a:t>jpg</a:t>
            </a:r>
            <a:r>
              <a:rPr lang="cs-CZ" dirty="0" smtClean="0"/>
              <a:t> apod.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Konkrétní webové aplikace se vytvářejí pomocí obecných WCMS. Mnoho WCMS je k disposici jako </a:t>
            </a:r>
            <a:r>
              <a:rPr lang="cs-CZ" dirty="0" err="1" smtClean="0"/>
              <a:t>Open</a:t>
            </a:r>
            <a:r>
              <a:rPr lang="cs-CZ" dirty="0" smtClean="0"/>
              <a:t> </a:t>
            </a:r>
            <a:r>
              <a:rPr lang="cs-CZ" dirty="0" err="1" smtClean="0"/>
              <a:t>Source</a:t>
            </a:r>
            <a:r>
              <a:rPr lang="cs-CZ" dirty="0" smtClean="0"/>
              <a:t> Software.</a:t>
            </a:r>
            <a:endParaRPr lang="en-GB" dirty="0" smtClean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fld id="{244CEC33-9B10-467D-895B-B073964B416D}" type="datetime1">
              <a:rPr lang="cs-CZ"/>
              <a:pPr>
                <a:defRPr/>
              </a:pPr>
              <a:t>10/2/14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F1C697F3-1899-47D9-8596-C1A5F82F546E}" type="slidenum">
              <a:rPr lang="cs-CZ"/>
              <a:pPr>
                <a:defRPr/>
              </a:pPr>
              <a:t>23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Milníky ve vývoji webu</a:t>
            </a:r>
            <a:endParaRPr lang="cs-C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7337633"/>
              </p:ext>
            </p:extLst>
          </p:nvPr>
        </p:nvGraphicFramePr>
        <p:xfrm>
          <a:off x="323528" y="1052736"/>
          <a:ext cx="8280399" cy="4174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133"/>
                <a:gridCol w="2760133"/>
                <a:gridCol w="2760133"/>
              </a:tblGrid>
              <a:tr h="296058">
                <a:tc>
                  <a:txBody>
                    <a:bodyPr/>
                    <a:lstStyle/>
                    <a:p>
                      <a:r>
                        <a:rPr lang="cs-CZ" dirty="0" smtClean="0"/>
                        <a:t>rok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technologie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poznámka</a:t>
                      </a:r>
                      <a:endParaRPr lang="cs-CZ" dirty="0"/>
                    </a:p>
                  </a:txBody>
                  <a:tcPr/>
                </a:tc>
              </a:tr>
              <a:tr h="440074">
                <a:tc>
                  <a:txBody>
                    <a:bodyPr/>
                    <a:lstStyle/>
                    <a:p>
                      <a:r>
                        <a:rPr lang="cs-CZ" dirty="0" smtClean="0"/>
                        <a:t>1989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www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Tim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Berners-Lee</a:t>
                      </a:r>
                      <a:endParaRPr lang="cs-CZ" dirty="0"/>
                    </a:p>
                  </a:txBody>
                  <a:tcPr/>
                </a:tc>
              </a:tr>
              <a:tr h="440074">
                <a:tc>
                  <a:txBody>
                    <a:bodyPr/>
                    <a:lstStyle/>
                    <a:p>
                      <a:r>
                        <a:rPr lang="cs-CZ" dirty="0" smtClean="0"/>
                        <a:t>1991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HTML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První verze</a:t>
                      </a:r>
                      <a:endParaRPr lang="cs-CZ" dirty="0"/>
                    </a:p>
                  </a:txBody>
                  <a:tcPr/>
                </a:tc>
              </a:tr>
              <a:tr h="440074">
                <a:tc>
                  <a:txBody>
                    <a:bodyPr/>
                    <a:lstStyle/>
                    <a:p>
                      <a:r>
                        <a:rPr lang="cs-CZ" dirty="0" smtClean="0"/>
                        <a:t>1996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HTML + CSS + JS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Tabulkový design</a:t>
                      </a:r>
                      <a:endParaRPr lang="cs-CZ" dirty="0"/>
                    </a:p>
                  </a:txBody>
                  <a:tcPr/>
                </a:tc>
              </a:tr>
              <a:tr h="440074">
                <a:tc>
                  <a:txBody>
                    <a:bodyPr/>
                    <a:lstStyle/>
                    <a:p>
                      <a:r>
                        <a:rPr lang="cs-CZ" dirty="0" smtClean="0"/>
                        <a:t>1997-98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HTML 4, CSS2, XML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Oddělení obsahu a formy</a:t>
                      </a:r>
                      <a:endParaRPr lang="cs-CZ" dirty="0"/>
                    </a:p>
                  </a:txBody>
                  <a:tcPr/>
                </a:tc>
              </a:tr>
              <a:tr h="440074">
                <a:tc>
                  <a:txBody>
                    <a:bodyPr/>
                    <a:lstStyle/>
                    <a:p>
                      <a:r>
                        <a:rPr lang="cs-CZ" dirty="0" smtClean="0"/>
                        <a:t>2001-2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XHTML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Beztabulkový</a:t>
                      </a:r>
                      <a:r>
                        <a:rPr lang="cs-CZ" baseline="0" dirty="0" smtClean="0"/>
                        <a:t> design</a:t>
                      </a:r>
                      <a:endParaRPr lang="cs-CZ" dirty="0"/>
                    </a:p>
                  </a:txBody>
                  <a:tcPr/>
                </a:tc>
              </a:tr>
              <a:tr h="440074">
                <a:tc>
                  <a:txBody>
                    <a:bodyPr/>
                    <a:lstStyle/>
                    <a:p>
                      <a:r>
                        <a:rPr lang="cs-CZ" dirty="0" smtClean="0"/>
                        <a:t>2005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AJAX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Web 2.0 -</a:t>
                      </a:r>
                      <a:r>
                        <a:rPr lang="cs-CZ" baseline="0" dirty="0" smtClean="0"/>
                        <a:t> s</a:t>
                      </a:r>
                      <a:r>
                        <a:rPr lang="cs-CZ" dirty="0" smtClean="0"/>
                        <a:t>ociální sítě</a:t>
                      </a:r>
                      <a:endParaRPr lang="cs-CZ" dirty="0"/>
                    </a:p>
                  </a:txBody>
                  <a:tcPr/>
                </a:tc>
              </a:tr>
              <a:tr h="440074">
                <a:tc>
                  <a:txBody>
                    <a:bodyPr/>
                    <a:lstStyle/>
                    <a:p>
                      <a:r>
                        <a:rPr lang="cs-CZ" dirty="0" smtClean="0"/>
                        <a:t>2009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HTML5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Responsivní design</a:t>
                      </a:r>
                      <a:endParaRPr lang="cs-CZ" dirty="0"/>
                    </a:p>
                  </a:txBody>
                  <a:tcPr/>
                </a:tc>
              </a:tr>
              <a:tr h="728107">
                <a:tc>
                  <a:txBody>
                    <a:bodyPr/>
                    <a:lstStyle/>
                    <a:p>
                      <a:r>
                        <a:rPr lang="cs-CZ" dirty="0" smtClean="0"/>
                        <a:t>2013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HTML5 + CSS3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???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834921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mtClean="0"/>
              <a:t>HTML - the Hypertext Markup Language 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2000" smtClean="0"/>
              <a:t>Is the lingua franca for publishing on the World Wide Web</a:t>
            </a:r>
          </a:p>
          <a:p>
            <a:r>
              <a:rPr lang="en-GB" sz="2000" smtClean="0"/>
              <a:t>HTML is the language for describing the structure of Web pages. HTML gives authors the means to: </a:t>
            </a:r>
          </a:p>
          <a:p>
            <a:pPr lvl="1">
              <a:buFont typeface="Arial" pitchFamily="34" charset="0"/>
              <a:buChar char="•"/>
            </a:pPr>
            <a:r>
              <a:rPr lang="en-GB" sz="2000" smtClean="0"/>
              <a:t>Publish online documents with headings, text, tables, lists, photos, etc. </a:t>
            </a:r>
          </a:p>
          <a:p>
            <a:pPr lvl="1">
              <a:buFont typeface="Arial" pitchFamily="34" charset="0"/>
              <a:buChar char="•"/>
            </a:pPr>
            <a:r>
              <a:rPr lang="en-GB" sz="2000" smtClean="0"/>
              <a:t>Retrieve online information via hypertext links, at the click of a button. </a:t>
            </a:r>
          </a:p>
          <a:p>
            <a:pPr lvl="1">
              <a:buFont typeface="Arial" pitchFamily="34" charset="0"/>
              <a:buChar char="•"/>
            </a:pPr>
            <a:r>
              <a:rPr lang="en-GB" sz="2000" smtClean="0"/>
              <a:t>Design forms for conducting transactions with remote services, for use in searching for information, making reservations, ordering products, etc. </a:t>
            </a:r>
          </a:p>
          <a:p>
            <a:pPr lvl="1">
              <a:buFont typeface="Arial" pitchFamily="34" charset="0"/>
              <a:buChar char="•"/>
            </a:pPr>
            <a:r>
              <a:rPr lang="en-GB" sz="2000" smtClean="0"/>
              <a:t>Include spread-sheets, video clips, sound clips, and other applications directly in their documents. </a:t>
            </a:r>
          </a:p>
          <a:p>
            <a:pPr>
              <a:buFont typeface="Monotype Sorts"/>
              <a:buChar char="ò"/>
            </a:pPr>
            <a:r>
              <a:rPr lang="cs-CZ" sz="2000" smtClean="0"/>
              <a:t>http://www.w3.org</a:t>
            </a: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fld id="{85FF199B-71DB-492E-BBDC-BBAB2DF68EB1}" type="datetime1">
              <a:rPr lang="cs-CZ"/>
              <a:pPr>
                <a:defRPr/>
              </a:pPr>
              <a:t>10/2/14</a:t>
            </a:fld>
            <a:endParaRPr lang="cs-CZ"/>
          </a:p>
        </p:txBody>
      </p:sp>
      <p:sp>
        <p:nvSpPr>
          <p:cNvPr id="6149" name="Zástupný symbol pro číslo snímku 5"/>
          <p:cNvSpPr>
            <a:spLocks noGrp="1"/>
          </p:cNvSpPr>
          <p:nvPr>
            <p:ph type="sldNum" sz="quarter" idx="4294967295"/>
          </p:nvPr>
        </p:nvSpPr>
        <p:spPr>
          <a:xfrm>
            <a:off x="8686800" y="6305550"/>
            <a:ext cx="457200" cy="476250"/>
          </a:xfrm>
        </p:spPr>
        <p:txBody>
          <a:bodyPr/>
          <a:lstStyle/>
          <a:p>
            <a:pPr>
              <a:defRPr/>
            </a:pPr>
            <a:fld id="{993B14A2-1E7B-4523-B0CB-59812AC9E341}" type="slidenum">
              <a:rPr lang="cs-CZ"/>
              <a:pPr>
                <a:defRPr/>
              </a:pPr>
              <a:t>4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772400" cy="792088"/>
          </a:xfrm>
        </p:spPr>
        <p:txBody>
          <a:bodyPr/>
          <a:lstStyle/>
          <a:p>
            <a:r>
              <a:rPr lang="en-US" b="1" dirty="0" smtClean="0"/>
              <a:t>HTML</a:t>
            </a:r>
            <a:r>
              <a:rPr lang="cs-CZ" b="1" dirty="0" smtClean="0"/>
              <a:t> and CSS</a:t>
            </a:r>
            <a:endParaRPr lang="en-US" b="1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052736"/>
            <a:ext cx="7772400" cy="4495800"/>
          </a:xfrm>
        </p:spPr>
        <p:txBody>
          <a:bodyPr/>
          <a:lstStyle/>
          <a:p>
            <a:r>
              <a:rPr lang="en-GB" sz="2400" dirty="0" smtClean="0"/>
              <a:t>HTML and CSS (Cascading Style Sheets) are two of the core technologies for building Web pages. HTML provides the </a:t>
            </a:r>
            <a:r>
              <a:rPr lang="en-GB" sz="2400" i="1" dirty="0" smtClean="0"/>
              <a:t>structure</a:t>
            </a:r>
            <a:r>
              <a:rPr lang="en-GB" sz="2400" dirty="0" smtClean="0"/>
              <a:t> of the page, CSS the (visual and aural) </a:t>
            </a:r>
            <a:r>
              <a:rPr lang="en-GB" sz="2400" i="1" dirty="0" smtClean="0"/>
              <a:t>layout,</a:t>
            </a:r>
            <a:r>
              <a:rPr lang="en-GB" sz="2400" dirty="0" smtClean="0"/>
              <a:t> for a variety of devices. such as large screens, small screens, or printers. </a:t>
            </a:r>
          </a:p>
          <a:p>
            <a:r>
              <a:rPr lang="en-GB" sz="2400" dirty="0" smtClean="0"/>
              <a:t>CSS is independent of HTML and can be used with any XML-based </a:t>
            </a:r>
            <a:r>
              <a:rPr lang="en-GB" sz="2400" dirty="0" err="1" smtClean="0"/>
              <a:t>markup</a:t>
            </a:r>
            <a:r>
              <a:rPr lang="en-GB" sz="2400" dirty="0" smtClean="0"/>
              <a:t> language. </a:t>
            </a:r>
            <a:endParaRPr lang="cs-CZ" sz="2400" dirty="0" smtClean="0"/>
          </a:p>
          <a:p>
            <a:r>
              <a:rPr lang="en-GB" sz="2400" dirty="0" smtClean="0"/>
              <a:t>The separation of HTML from CSS makes it easier to maintain sites, share style sheets across pages, and tailor pages to different environments. </a:t>
            </a: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fld id="{71FFB5D4-1E9B-448D-8F04-728BE1CFCD8E}" type="datetime1">
              <a:rPr lang="cs-CZ"/>
              <a:pPr>
                <a:defRPr/>
              </a:pPr>
              <a:t>10/2/14</a:t>
            </a:fld>
            <a:endParaRPr lang="cs-CZ"/>
          </a:p>
        </p:txBody>
      </p:sp>
      <p:sp>
        <p:nvSpPr>
          <p:cNvPr id="7173" name="Zástupný symbol pro číslo snímku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FE7A1826-1D08-42F3-8112-FDD96A1227D6}" type="slidenum">
              <a:rPr lang="cs-CZ"/>
              <a:pPr>
                <a:defRPr/>
              </a:pPr>
              <a:t>5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/>
              <a:t>Princip webu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sz="2000" smtClean="0"/>
              <a:t>Dokumenty založené na jazyku HTML se propojují hyperlinky (vlastně adresy URL) a odesílají se protokolem HTTP. Prohlížeč (browser) umožňuje zobrazení požadované stránky.</a:t>
            </a:r>
          </a:p>
          <a:p>
            <a:r>
              <a:rPr lang="cs-CZ" sz="2000" b="1" smtClean="0"/>
              <a:t>Adresa – univerzální adresa zdroje. </a:t>
            </a:r>
            <a:r>
              <a:rPr lang="cs-CZ" sz="2000" smtClean="0"/>
              <a:t>(URL – uniform resource locator) má tvar:</a:t>
            </a:r>
          </a:p>
          <a:p>
            <a:r>
              <a:rPr lang="cs-CZ" sz="2000" smtClean="0"/>
              <a:t>             služba://adresa</a:t>
            </a:r>
          </a:p>
          <a:p>
            <a:pPr lvl="2"/>
            <a:r>
              <a:rPr lang="cs-CZ" smtClean="0"/>
              <a:t>web site (úvodní stránka) 	http://server/</a:t>
            </a:r>
            <a:r>
              <a:rPr lang="cs-CZ" i="1" smtClean="0"/>
              <a:t>index.html</a:t>
            </a:r>
          </a:p>
          <a:p>
            <a:pPr lvl="2"/>
            <a:r>
              <a:rPr lang="cs-CZ" smtClean="0"/>
              <a:t>  konkrétní stránka site	http://server/cesta</a:t>
            </a:r>
          </a:p>
          <a:p>
            <a:pPr lvl="2"/>
            <a:r>
              <a:rPr lang="cs-CZ" smtClean="0"/>
              <a:t>  osobní stránka uživatele  	http://server/~jméno                  </a:t>
            </a:r>
          </a:p>
          <a:p>
            <a:pPr lvl="2"/>
            <a:r>
              <a:rPr lang="cs-CZ" smtClean="0"/>
              <a:t>  soubor na pracovní stanici (v lokálním režimu)     file://cesta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3D120C68-8C9C-406B-A42C-595EFDFC26D4}" type="slidenum">
              <a:rPr lang="cs-CZ"/>
              <a:pPr>
                <a:defRPr/>
              </a:pPr>
              <a:t>6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/>
              <a:t>Vytváření www stránek</a:t>
            </a:r>
            <a:r>
              <a:rPr lang="cs-CZ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cs-CZ" sz="2800" smtClean="0"/>
              <a:t>je závislé na tom, co chceme vytvořit</a:t>
            </a:r>
          </a:p>
          <a:p>
            <a:pPr>
              <a:lnSpc>
                <a:spcPct val="80000"/>
              </a:lnSpc>
            </a:pPr>
            <a:r>
              <a:rPr lang="cs-CZ" sz="1800" smtClean="0"/>
              <a:t>Vytvořit jednoduchou stránku lze za několik minut, a to bez zvláštních znalostí jazyka HTML. Ale vytvořit určitý logický systém stránek (web site) vyžaduje jak znalosti o dané problematice, tak určitou znalost základů jazyka HTML.</a:t>
            </a:r>
          </a:p>
          <a:p>
            <a:pPr>
              <a:lnSpc>
                <a:spcPct val="80000"/>
              </a:lnSpc>
            </a:pPr>
            <a:r>
              <a:rPr lang="cs-CZ" sz="1800" smtClean="0"/>
              <a:t>Stránky lze vytvářet pomocí různých nástrojů</a:t>
            </a:r>
          </a:p>
          <a:p>
            <a:pPr lvl="2">
              <a:lnSpc>
                <a:spcPct val="80000"/>
              </a:lnSpc>
            </a:pPr>
            <a:r>
              <a:rPr lang="cs-CZ" sz="1600" b="1" smtClean="0"/>
              <a:t>Editory jednoduchého textu</a:t>
            </a:r>
            <a:r>
              <a:rPr lang="cs-CZ" sz="1600" smtClean="0"/>
              <a:t> – jde o primitivní editory, které umožňují psát pouze text – patří se m např. editor Windows Notepad – poznámkový blok</a:t>
            </a:r>
          </a:p>
          <a:p>
            <a:pPr lvl="2">
              <a:lnSpc>
                <a:spcPct val="80000"/>
              </a:lnSpc>
            </a:pPr>
            <a:r>
              <a:rPr lang="cs-CZ" sz="1600" b="1" smtClean="0"/>
              <a:t>Konvertory</a:t>
            </a:r>
            <a:r>
              <a:rPr lang="cs-CZ" sz="1600" smtClean="0"/>
              <a:t> - programy, které konvertují různé formáty do HTML, např. v textovém editoru Word lze soubor (dokument) uložit ve formátu HTML </a:t>
            </a:r>
          </a:p>
          <a:p>
            <a:pPr lvl="2">
              <a:lnSpc>
                <a:spcPct val="80000"/>
              </a:lnSpc>
            </a:pPr>
            <a:r>
              <a:rPr lang="cs-CZ" sz="1600" b="1" smtClean="0"/>
              <a:t>Editory specializované na jazyk HTML </a:t>
            </a:r>
            <a:r>
              <a:rPr lang="cs-CZ" sz="1600" smtClean="0"/>
              <a:t>(bez nebo s možností náhledu na vytvářenou stránku) např. PSPad, HomeSite, aj.</a:t>
            </a:r>
          </a:p>
          <a:p>
            <a:pPr lvl="2">
              <a:lnSpc>
                <a:spcPct val="80000"/>
              </a:lnSpc>
            </a:pPr>
            <a:r>
              <a:rPr lang="en-GB" sz="1600" b="1" smtClean="0"/>
              <a:t>Web Content Management Syst</a:t>
            </a:r>
            <a:r>
              <a:rPr lang="cs-CZ" sz="1600" b="1" smtClean="0"/>
              <a:t>e</a:t>
            </a:r>
            <a:r>
              <a:rPr lang="en-GB" sz="1600" b="1" smtClean="0"/>
              <a:t>m (WCMS) </a:t>
            </a:r>
            <a:r>
              <a:rPr lang="cs-CZ" sz="1600" b="1" smtClean="0"/>
              <a:t> je programový</a:t>
            </a:r>
            <a:r>
              <a:rPr lang="en-GB" sz="1600" b="1" smtClean="0"/>
              <a:t> syst</a:t>
            </a:r>
            <a:r>
              <a:rPr lang="cs-CZ" sz="1600" b="1" smtClean="0"/>
              <a:t>é</a:t>
            </a:r>
            <a:r>
              <a:rPr lang="en-GB" sz="1600" b="1" smtClean="0"/>
              <a:t>m</a:t>
            </a:r>
            <a:r>
              <a:rPr lang="cs-CZ" sz="1600" b="1" smtClean="0"/>
              <a:t>, který se využívá pro správu dynamického souboru webových dokumentů</a:t>
            </a:r>
            <a:r>
              <a:rPr lang="en-GB" sz="1600" b="1" smtClean="0"/>
              <a:t>.</a:t>
            </a:r>
          </a:p>
          <a:p>
            <a:pPr lvl="2">
              <a:lnSpc>
                <a:spcPct val="80000"/>
              </a:lnSpc>
            </a:pPr>
            <a:endParaRPr lang="cs-CZ" sz="1600" smtClean="0"/>
          </a:p>
          <a:p>
            <a:pPr lvl="1">
              <a:lnSpc>
                <a:spcPct val="80000"/>
              </a:lnSpc>
            </a:pPr>
            <a:r>
              <a:rPr lang="cs-CZ" sz="2400" smtClean="0"/>
              <a:t>mnoho www stránek je generováno pomocí www aplikací. Příkladem může být formulář na přihlašování na zkoušku nebo rezervace letenky.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BA553E61-D1B9-4D64-910E-BB42FAC0193D}" type="slidenum">
              <a:rPr lang="cs-CZ"/>
              <a:pPr>
                <a:defRPr/>
              </a:pPr>
              <a:t>7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/>
              <a:t>Syntaxe jazyka HTML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sz="2000" smtClean="0"/>
              <a:t>Příkazy jsou vlastně vložený (přidaný) další text do dokumentu. Je to  návod, jak prohlížeč má zobrazit přijatá data (text) na obrazovce.</a:t>
            </a:r>
          </a:p>
          <a:p>
            <a:r>
              <a:rPr lang="cs-CZ" sz="2000" smtClean="0"/>
              <a:t>Zdrojový text HTML se skládá z příkazů, které se zapisují ve formátu značek (angl. Tag). </a:t>
            </a:r>
            <a:r>
              <a:rPr lang="cs-CZ" sz="2000" b="1" u="sng" smtClean="0"/>
              <a:t>Při zápisu značek se doporučují malá písmena</a:t>
            </a:r>
            <a:r>
              <a:rPr lang="cs-CZ" sz="2000" smtClean="0"/>
              <a:t>.</a:t>
            </a:r>
            <a:endParaRPr lang="cs-CZ" smtClean="0"/>
          </a:p>
          <a:p>
            <a:r>
              <a:rPr lang="cs-CZ" sz="2000" b="1" smtClean="0"/>
              <a:t>Párové značky:</a:t>
            </a:r>
          </a:p>
          <a:p>
            <a:pPr lvl="1"/>
            <a:r>
              <a:rPr lang="cs-CZ" sz="1800" smtClean="0"/>
              <a:t>Párové značky mají vliv na určitou část dokumentu. Zapisují se:</a:t>
            </a:r>
          </a:p>
          <a:p>
            <a:pPr lvl="1"/>
            <a:r>
              <a:rPr lang="cs-CZ" sz="1800" smtClean="0"/>
              <a:t>&lt;značka&gt;           &lt;/značka&gt;</a:t>
            </a:r>
            <a:r>
              <a:rPr lang="cs-CZ" smtClean="0"/>
              <a:t> </a:t>
            </a:r>
          </a:p>
          <a:p>
            <a:r>
              <a:rPr lang="cs-CZ" sz="2000" b="1" smtClean="0"/>
              <a:t>Nepárové značky:</a:t>
            </a:r>
          </a:p>
          <a:p>
            <a:pPr lvl="1"/>
            <a:r>
              <a:rPr lang="cs-CZ" sz="1800" smtClean="0"/>
              <a:t>Nepárová značka definuje v HTML nějaký prvek, například obrázek, nebo vyjadřuje určitou jednorázovou změnu (např. zalomení řádku &lt;br /&gt;).</a:t>
            </a:r>
          </a:p>
          <a:p>
            <a:r>
              <a:rPr lang="cs-CZ" sz="2000" b="1" smtClean="0"/>
              <a:t>Komentáře</a:t>
            </a:r>
            <a:r>
              <a:rPr lang="cs-CZ" sz="2000" smtClean="0"/>
              <a:t> (poznámky). Začínají znaky “&lt;!--“ a končí znaky “--&gt;”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6F9ECC05-1BFE-41B3-B0B3-C5FB48A528BE}" type="slidenum">
              <a:rPr lang="cs-CZ"/>
              <a:pPr>
                <a:defRPr/>
              </a:pPr>
              <a:t>8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>
                <a:cs typeface="Times New Roman" pitchFamily="18" charset="0"/>
              </a:rPr>
              <a:t>Syntaxe značky</a:t>
            </a:r>
            <a:r>
              <a:rPr lang="cs-CZ" smtClean="0"/>
              <a:t> 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sz="2400" smtClean="0">
                <a:cs typeface="Times New Roman" pitchFamily="18" charset="0"/>
              </a:rPr>
              <a:t>Každá značka se skládá ze jména značky, za nímž následuje nepovinný seznam atributů dané značky. Jméno značky i její atributy se zapisují mezi úhlové závorky &lt;&gt;. </a:t>
            </a:r>
            <a:endParaRPr lang="cs-CZ" sz="2400" smtClean="0"/>
          </a:p>
          <a:p>
            <a:r>
              <a:rPr lang="cs-CZ" sz="2400" b="1" smtClean="0">
                <a:cs typeface="Times New Roman" pitchFamily="18" charset="0"/>
              </a:rPr>
              <a:t>Atributy</a:t>
            </a:r>
            <a:r>
              <a:rPr lang="cs-CZ" sz="2400" smtClean="0">
                <a:cs typeface="Times New Roman" pitchFamily="18" charset="0"/>
              </a:rPr>
              <a:t> značky (pokud jsou  pro značku definovány) se zapisují za jméno značky a oddělují se jedním nebo více znaky tabulátoru, mezery nebo nového řádku. Pořadí atributů u značky nemá zvláštní význam. </a:t>
            </a:r>
            <a:endParaRPr lang="cs-CZ" sz="2400" smtClean="0"/>
          </a:p>
          <a:p>
            <a:r>
              <a:rPr lang="cs-CZ" sz="2400" smtClean="0">
                <a:cs typeface="Times New Roman" pitchFamily="18" charset="0"/>
              </a:rPr>
              <a:t>Hodnota atributu značky (pokud je definována) se zapisuje za jméno atributu, od něhož se odděluje znaménkem = (příklad</a:t>
            </a:r>
            <a:r>
              <a:rPr lang="cs-CZ" sz="2400" b="1" smtClean="0">
                <a:latin typeface="Verdana" pitchFamily="34" charset="0"/>
                <a:cs typeface="Times New Roman" pitchFamily="18" charset="0"/>
              </a:rPr>
              <a:t> width=56</a:t>
            </a:r>
            <a:r>
              <a:rPr lang="cs-CZ" sz="2400" smtClean="0">
                <a:cs typeface="Times New Roman" pitchFamily="18" charset="0"/>
              </a:rPr>
              <a:t>).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7089058E-DFD6-494F-9A48-4DE36A6274AE}" type="slidenum">
              <a:rPr lang="cs-CZ"/>
              <a:pPr>
                <a:defRPr/>
              </a:pPr>
              <a:t>9</a:t>
            </a:fld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f_5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pef_5.thmx</Template>
  <TotalTime>2914</TotalTime>
  <Words>1790</Words>
  <Application>Microsoft Macintosh PowerPoint</Application>
  <PresentationFormat>On-screen Show (4:3)</PresentationFormat>
  <Paragraphs>244</Paragraphs>
  <Slides>23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pef_5</vt:lpstr>
      <vt:lpstr>HTML  HyperText Markup Language</vt:lpstr>
      <vt:lpstr>Úvod do HTML</vt:lpstr>
      <vt:lpstr>Milníky ve vývoji webu</vt:lpstr>
      <vt:lpstr>HTML - the Hypertext Markup Language  </vt:lpstr>
      <vt:lpstr>HTML and CSS</vt:lpstr>
      <vt:lpstr>Princip webu</vt:lpstr>
      <vt:lpstr>Vytváření www stránek </vt:lpstr>
      <vt:lpstr>Syntaxe jazyka HTML</vt:lpstr>
      <vt:lpstr>Syntaxe značky </vt:lpstr>
      <vt:lpstr>Syntaxe značky</vt:lpstr>
      <vt:lpstr>Struktura stránky www</vt:lpstr>
      <vt:lpstr>Příklad</vt:lpstr>
      <vt:lpstr>Příklad - 1.část</vt:lpstr>
      <vt:lpstr>Příklad - 2.část</vt:lpstr>
      <vt:lpstr>Příklad - 3.část</vt:lpstr>
      <vt:lpstr>Příklad - 4.část</vt:lpstr>
      <vt:lpstr>Moduly a značky v HTML</vt:lpstr>
      <vt:lpstr>Moduly a značky v HTML</vt:lpstr>
      <vt:lpstr>Moduly a značky v HTML</vt:lpstr>
      <vt:lpstr>New HTML5 Elements</vt:lpstr>
      <vt:lpstr>Web content management system (WCMS)</vt:lpstr>
      <vt:lpstr>Web content management system (WCMS)</vt:lpstr>
      <vt:lpstr>Závěr</vt:lpstr>
    </vt:vector>
  </TitlesOfParts>
  <Company>spolecnost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  úvod</dc:title>
  <cp:lastModifiedBy>Zdeněk Havlíček</cp:lastModifiedBy>
  <cp:revision>69</cp:revision>
  <cp:lastPrinted>2000-10-16T05:45:43Z</cp:lastPrinted>
  <dcterms:created xsi:type="dcterms:W3CDTF">2000-10-15T13:02:45Z</dcterms:created>
  <dcterms:modified xsi:type="dcterms:W3CDTF">2014-10-03T11:20:29Z</dcterms:modified>
</cp:coreProperties>
</file>