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notesMasterIdLst>
    <p:notesMasterId r:id="rId52"/>
  </p:notesMasterIdLst>
  <p:handoutMasterIdLst>
    <p:handoutMasterId r:id="rId53"/>
  </p:handoutMasterIdLst>
  <p:sldIdLst>
    <p:sldId id="256" r:id="rId2"/>
    <p:sldId id="335" r:id="rId3"/>
    <p:sldId id="337" r:id="rId4"/>
    <p:sldId id="338" r:id="rId5"/>
    <p:sldId id="339" r:id="rId6"/>
    <p:sldId id="354" r:id="rId7"/>
    <p:sldId id="349" r:id="rId8"/>
    <p:sldId id="301" r:id="rId9"/>
    <p:sldId id="355" r:id="rId10"/>
    <p:sldId id="295" r:id="rId11"/>
    <p:sldId id="289" r:id="rId12"/>
    <p:sldId id="350" r:id="rId13"/>
    <p:sldId id="297" r:id="rId14"/>
    <p:sldId id="304" r:id="rId15"/>
    <p:sldId id="361" r:id="rId16"/>
    <p:sldId id="358" r:id="rId17"/>
    <p:sldId id="316" r:id="rId18"/>
    <p:sldId id="346" r:id="rId19"/>
    <p:sldId id="357" r:id="rId20"/>
    <p:sldId id="321" r:id="rId21"/>
    <p:sldId id="300" r:id="rId22"/>
    <p:sldId id="351" r:id="rId23"/>
    <p:sldId id="331" r:id="rId24"/>
    <p:sldId id="33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70" r:id="rId33"/>
    <p:sldId id="371" r:id="rId34"/>
    <p:sldId id="323" r:id="rId35"/>
    <p:sldId id="347" r:id="rId36"/>
    <p:sldId id="372" r:id="rId37"/>
    <p:sldId id="352" r:id="rId38"/>
    <p:sldId id="340" r:id="rId39"/>
    <p:sldId id="341" r:id="rId40"/>
    <p:sldId id="342" r:id="rId41"/>
    <p:sldId id="343" r:id="rId42"/>
    <p:sldId id="344" r:id="rId43"/>
    <p:sldId id="345" r:id="rId44"/>
    <p:sldId id="353" r:id="rId45"/>
    <p:sldId id="359" r:id="rId46"/>
    <p:sldId id="360" r:id="rId47"/>
    <p:sldId id="362" r:id="rId48"/>
    <p:sldId id="291" r:id="rId49"/>
    <p:sldId id="272" r:id="rId50"/>
    <p:sldId id="281" r:id="rId5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A3C727-F30F-4170-9AA7-EB12047985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1167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Klepnutím lze upravit styly předlohy textu.</a:t>
            </a:r>
          </a:p>
          <a:p>
            <a:pPr lvl="1"/>
            <a:r>
              <a:rPr lang="en-GB" noProof="0" smtClean="0"/>
              <a:t>Druhá úroveň</a:t>
            </a:r>
          </a:p>
          <a:p>
            <a:pPr lvl="2"/>
            <a:r>
              <a:rPr lang="en-GB" noProof="0" smtClean="0"/>
              <a:t>Třetí úroveň</a:t>
            </a:r>
          </a:p>
          <a:p>
            <a:pPr lvl="3"/>
            <a:r>
              <a:rPr lang="en-GB" noProof="0" smtClean="0"/>
              <a:t>Čtvrtá úroveň</a:t>
            </a:r>
          </a:p>
          <a:p>
            <a:pPr lvl="4"/>
            <a:r>
              <a:rPr lang="en-GB" noProof="0" smtClean="0"/>
              <a:t>Pátá úroveň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606AE0-3709-494F-83C4-D2DD4D6EE0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4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B0069D-53ED-49E9-A383-E6F05E18600D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39BA89-4FDB-41A6-9DC3-988C00C44E75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4403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E8837B-03F9-401F-9B9F-D4551646E4A7}" type="slidenum">
              <a:rPr lang="en-GB" smtClean="0"/>
              <a:pPr/>
              <a:t>35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ygl\Dropbox\Work\CZU_Sablony\PrezData\fappz_sablona_page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9143996" cy="6857997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3573016"/>
            <a:ext cx="7772400" cy="1224136"/>
          </a:xfr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982960"/>
          </a:xfrm>
        </p:spPr>
        <p:txBody>
          <a:bodyPr>
            <a:noAutofit/>
          </a:bodyPr>
          <a:lstStyle>
            <a:lvl1pPr marL="0" indent="0" algn="ctr">
              <a:buNone/>
              <a:defRPr sz="3000" b="1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cs-CZ" dirty="0"/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3707904" y="6237312"/>
            <a:ext cx="2133600" cy="365125"/>
          </a:xfrm>
        </p:spPr>
        <p:txBody>
          <a:bodyPr/>
          <a:lstStyle>
            <a:lvl1pPr algn="ctr">
              <a:defRPr sz="1800" i="1">
                <a:solidFill>
                  <a:srgbClr val="FC97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958F5AB8-6662-A948-BFE1-7E9A52DCFC6C}" type="datetime1">
              <a:rPr lang="en-US" smtClean="0"/>
              <a:t>10/12/14</a:t>
            </a:fld>
            <a:endParaRPr lang="cs-CZ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5876379"/>
            <a:ext cx="5098504" cy="288925"/>
          </a:xfrm>
        </p:spPr>
        <p:txBody>
          <a:bodyPr>
            <a:noAutofit/>
          </a:bodyPr>
          <a:lstStyle>
            <a:lvl1pPr algn="ctr">
              <a:buNone/>
              <a:defRPr sz="2000">
                <a:solidFill>
                  <a:srgbClr val="FC97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cs-CZ" dirty="0" smtClean="0"/>
              <a:t>Autor prezentace</a:t>
            </a:r>
            <a:endParaRPr lang="cs-CZ" dirty="0"/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7668344" y="6376243"/>
            <a:ext cx="792088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A70A39-961D-4FCF-B815-1711BD1F564E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FC97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rgbClr val="FC97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95536" y="980729"/>
            <a:ext cx="8291264" cy="4392488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cs-CZ" noProof="0" smtClean="0"/>
              <a:t>Click icon to add table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6B2E6-0595-4A2C-8C59-149570272F5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BCD82-C2B3-CE48-B1C1-63F0AF9AA216}" type="datetime1">
              <a:rPr lang="en-US" smtClean="0"/>
              <a:t>10/12/14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3458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82AB84-62A6-B94D-B323-6C08ECDBD6AD}" type="datetime1">
              <a:rPr lang="en-US" smtClean="0"/>
              <a:t>10/12/14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IT CS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B2E6-0595-4A2C-8C59-149570272F5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4E94F7-1D10-7D4D-978F-A41253F1FCFD}" type="datetime1">
              <a:rPr lang="en-US" smtClean="0"/>
              <a:t>10/12/14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IT CS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B2E6-0595-4A2C-8C59-149570272F5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3A3C61-F8CF-1F4B-A95D-A7542FF27621}" type="datetime1">
              <a:rPr lang="en-US" smtClean="0"/>
              <a:t>10/12/14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IT CS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B2E6-0595-4A2C-8C59-149570272F5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5"/>
            <a:ext cx="8280920" cy="4320481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392107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11560" y="242088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4100264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410185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95536" y="1628801"/>
            <a:ext cx="4101852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628801"/>
            <a:ext cx="4041775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826789"/>
            <a:ext cx="3069977" cy="87401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826789"/>
            <a:ext cx="5111750" cy="4618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3069977" cy="37444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251520" y="44624"/>
            <a:ext cx="8424936" cy="648072"/>
          </a:xfrm>
          <a:prstGeom prst="rect">
            <a:avLst/>
          </a:prstGeo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1200" cap="none" spc="0" normalizeH="0" baseline="0" noProof="0" smtClean="0">
                <a:ln>
                  <a:noFill/>
                </a:ln>
                <a:solidFill>
                  <a:srgbClr val="9C884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Klepnutím lze upravit</a:t>
            </a:r>
            <a:endParaRPr kumimoji="0" lang="cs-CZ" sz="3600" b="1" i="0" u="none" strike="noStrike" kern="1200" cap="none" spc="0" normalizeH="0" baseline="0" noProof="0" dirty="0">
              <a:ln>
                <a:noFill/>
              </a:ln>
              <a:solidFill>
                <a:srgbClr val="9C884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725144"/>
            <a:ext cx="5486400" cy="5040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648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19CD518-7466-4945-B889-C40BB2979E27}" type="datetime1">
              <a:rPr lang="en-US" smtClean="0"/>
              <a:t>10/12/14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 smtClean="0"/>
              <a:t>IT CS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E6B2E6-0595-4A2C-8C59-149570272F5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2050" name="Picture 2" descr="C:\Users\tygl\Dropbox\Work\CZU_Sablony\PrezData\fappz_sablona_page2.jpg"/>
          <p:cNvPicPr>
            <a:picLocks noChangeAspect="1" noChangeArrowheads="1"/>
          </p:cNvPicPr>
          <p:nvPr/>
        </p:nvPicPr>
        <p:blipFill>
          <a:blip r:embed="rId16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Zástupný symbol pro číslo snímku 5"/>
          <p:cNvSpPr txBox="1">
            <a:spLocks/>
          </p:cNvSpPr>
          <p:nvPr/>
        </p:nvSpPr>
        <p:spPr>
          <a:xfrm>
            <a:off x="7668344" y="6376243"/>
            <a:ext cx="792088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A70A39-961D-4FCF-B815-1711BD1F564E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FC97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rgbClr val="FC97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lačítko akce: Dopředu nebo Další 9">
            <a:hlinkClick r:id="" action="ppaction://hlinkshowjump?jump=nextslide" highlightClick="1"/>
          </p:cNvPr>
          <p:cNvSpPr/>
          <p:nvPr/>
        </p:nvSpPr>
        <p:spPr>
          <a:xfrm>
            <a:off x="8460432" y="6381328"/>
            <a:ext cx="432048" cy="288032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lačítko akce: Zpět nebo Předchozí 10">
            <a:hlinkClick r:id="" action="ppaction://hlinkshowjump?jump=previousslide" highlightClick="1"/>
          </p:cNvPr>
          <p:cNvSpPr/>
          <p:nvPr/>
        </p:nvSpPr>
        <p:spPr>
          <a:xfrm>
            <a:off x="7380312" y="6381328"/>
            <a:ext cx="432048" cy="288032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xml.coverpages.org/xmlApplications.html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Web_service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.org/" TargetMode="External"/><Relationship Id="rId3" Type="http://schemas.openxmlformats.org/officeDocument/2006/relationships/hyperlink" Target="http://WWW.oasis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Značkovací jazyky</a:t>
            </a:r>
            <a:endParaRPr lang="en-GB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Z.Havlíček</a:t>
            </a:r>
          </a:p>
          <a:p>
            <a:pPr eaLnBrk="1" hangingPunct="1"/>
            <a:r>
              <a:rPr lang="cs-CZ" dirty="0" smtClean="0"/>
              <a:t>ZS 2014/15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SGML</a:t>
            </a:r>
            <a:endParaRPr lang="en-GB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SGML (Standard Generalized Markup Language). </a:t>
            </a:r>
          </a:p>
          <a:p>
            <a:pPr eaLnBrk="1" hangingPunct="1"/>
            <a:r>
              <a:rPr lang="cs-CZ" smtClean="0"/>
              <a:t>Obecný základ pro značkovací jazyky  - norma ISO</a:t>
            </a:r>
          </a:p>
          <a:p>
            <a:pPr eaLnBrk="1" hangingPunct="1"/>
            <a:r>
              <a:rPr lang="en-GB" smtClean="0"/>
              <a:t>SGML is complicated to understand and difficult to integrate into an application. 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HTML</a:t>
            </a:r>
            <a:endParaRPr lang="en-GB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cs-CZ" smtClean="0"/>
              <a:t>Jazyk HTML (Hypertext Markup Language, hypertextový značkovací jazyk) je značkovací jazyk určený pro tvorbu www stránek, které se zobrazují prostřednictvím prohlížeče</a:t>
            </a:r>
            <a:r>
              <a:rPr lang="en-GB" smtClean="0"/>
              <a:t>. </a:t>
            </a:r>
            <a:endParaRPr lang="cs-CZ" smtClean="0"/>
          </a:p>
          <a:p>
            <a:pPr eaLnBrk="1" hangingPunct="1"/>
            <a:r>
              <a:rPr lang="cs-CZ" smtClean="0"/>
              <a:t>Využívá se především k </a:t>
            </a:r>
            <a:r>
              <a:rPr lang="cs-CZ" b="1" smtClean="0"/>
              <a:t>vyznačení struktury informace v elektronickém dokumentu.</a:t>
            </a:r>
            <a:r>
              <a:rPr lang="cs-CZ" smtClean="0"/>
              <a:t> </a:t>
            </a:r>
          </a:p>
          <a:p>
            <a:pPr eaLnBrk="1" hangingPunct="1"/>
            <a:r>
              <a:rPr lang="cs-CZ" smtClean="0"/>
              <a:t>HTML je obecný nástroj na tvorbu a zobrazování hypertextových dokumentů ve WWW.  </a:t>
            </a:r>
          </a:p>
          <a:p>
            <a:pPr eaLnBrk="1" hangingPunct="1"/>
            <a:endParaRPr lang="cs-CZ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Osnova</a:t>
            </a:r>
            <a:endParaRPr lang="en-GB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Úvod</a:t>
            </a:r>
            <a:endParaRPr lang="en-GB" smtClean="0"/>
          </a:p>
          <a:p>
            <a:pPr eaLnBrk="1" hangingPunct="1"/>
            <a:r>
              <a:rPr lang="cs-CZ" smtClean="0"/>
              <a:t>Ukládání a výměna dat</a:t>
            </a:r>
          </a:p>
          <a:p>
            <a:pPr eaLnBrk="1" hangingPunct="1"/>
            <a:r>
              <a:rPr lang="cs-CZ" smtClean="0"/>
              <a:t>Značkovací jazyky</a:t>
            </a:r>
          </a:p>
          <a:p>
            <a:pPr eaLnBrk="1" hangingPunct="1"/>
            <a:r>
              <a:rPr lang="cs-CZ" b="1" smtClean="0"/>
              <a:t>Jazyk XML</a:t>
            </a:r>
          </a:p>
          <a:p>
            <a:pPr eaLnBrk="1" hangingPunct="1"/>
            <a:r>
              <a:rPr lang="cs-CZ" smtClean="0"/>
              <a:t>Data a metadata</a:t>
            </a:r>
          </a:p>
          <a:p>
            <a:pPr eaLnBrk="1" hangingPunct="1"/>
            <a:r>
              <a:rPr lang="cs-CZ" smtClean="0"/>
              <a:t>Aplikace XML</a:t>
            </a:r>
          </a:p>
          <a:p>
            <a:pPr eaLnBrk="1" hangingPunct="1"/>
            <a:r>
              <a:rPr lang="cs-CZ" smtClean="0"/>
              <a:t>Závěr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XML</a:t>
            </a:r>
            <a:endParaRPr lang="en-GB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cs-CZ" smtClean="0"/>
              <a:t>XML (</a:t>
            </a:r>
            <a:r>
              <a:rPr lang="cs-CZ" i="1" smtClean="0"/>
              <a:t>eXtensible Markup Language</a:t>
            </a:r>
            <a:r>
              <a:rPr lang="cs-CZ" smtClean="0"/>
              <a:t>, česky </a:t>
            </a:r>
            <a:r>
              <a:rPr lang="cs-CZ" i="1" smtClean="0"/>
              <a:t>rozšiřitelný značkovací jazyk</a:t>
            </a:r>
            <a:r>
              <a:rPr lang="cs-CZ" smtClean="0"/>
              <a:t>) je obecný značkovací jazyk, který byl vyvinut a standardizován v roce 1998 konsorciem W3C. </a:t>
            </a:r>
          </a:p>
          <a:p>
            <a:pPr eaLnBrk="1" hangingPunct="1">
              <a:lnSpc>
                <a:spcPct val="90000"/>
              </a:lnSpc>
            </a:pPr>
            <a:r>
              <a:rPr lang="cs-CZ" smtClean="0"/>
              <a:t>XML je metajazyk, což znamená, že je to prostředek používaný k definování jiných jazyků.</a:t>
            </a:r>
          </a:p>
          <a:p>
            <a:pPr eaLnBrk="1" hangingPunct="1">
              <a:lnSpc>
                <a:spcPct val="90000"/>
              </a:lnSpc>
            </a:pPr>
            <a:r>
              <a:rPr lang="cs-CZ" smtClean="0"/>
              <a:t>XML není pouze dalším značkovacím jazykem, ale je to komplexní </a:t>
            </a:r>
            <a:r>
              <a:rPr lang="cs-CZ" b="1" smtClean="0"/>
              <a:t>systém pravidel pro definování a sdílení dat</a:t>
            </a:r>
            <a:r>
              <a:rPr lang="cs-CZ" smtClean="0"/>
              <a:t>. </a:t>
            </a:r>
            <a:endParaRPr lang="en-GB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XML</a:t>
            </a:r>
            <a:endParaRPr lang="en-GB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cs-CZ" sz="2400" b="1" smtClean="0"/>
              <a:t>XML</a:t>
            </a:r>
            <a:r>
              <a:rPr lang="cs-CZ" sz="2400" smtClean="0"/>
              <a:t> umožňuje snadné vytváření konkrétních značkovací jazyků pro různé účely a široké spektrum různých typů dat.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/>
              <a:t>Jazyk je určen především pro výměnu dat mezi aplikacemi a pro publikování dokumentů.</a:t>
            </a:r>
            <a:r>
              <a:rPr lang="cs-CZ" sz="24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smtClean="0"/>
              <a:t>Jazyk umožňuje popsat strukturu dokumentu z hlediska věcného obsahu jednotlivých částí, nezabývá se sám o sobě vzhledem dokumentu nebo jeho částí.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b="1" smtClean="0"/>
              <a:t>Prezentace dokumentu (vzhled) se potom definuje připojeným stylem.</a:t>
            </a:r>
            <a:r>
              <a:rPr lang="cs-CZ" sz="2400" smtClean="0"/>
              <a:t> Další možností je pomocí různých stylů provést transformaci do jiného typu dokumentu, nebo do jiné struktury XML.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XSL</a:t>
            </a:r>
            <a:endParaRPr lang="en-GB" dirty="0"/>
          </a:p>
        </p:txBody>
      </p:sp>
      <p:sp>
        <p:nvSpPr>
          <p:cNvPr id="162829" name="Rectangle 1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b="1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Jazyk XSL </a:t>
            </a:r>
            <a:r>
              <a:rPr lang="cs-CZ">
                <a:solidFill>
                  <a:schemeClr val="tx2"/>
                </a:solidFill>
              </a:rPr>
              <a:t>(</a:t>
            </a:r>
            <a:r>
              <a:rPr lang="cs-CZ"/>
              <a:t>eXtensible Stylesheet Language</a:t>
            </a:r>
            <a:r>
              <a:rPr lang="cs-CZ">
                <a:solidFill>
                  <a:schemeClr val="tx2"/>
                </a:solidFill>
              </a:rPr>
              <a:t>) má dvě funkční stránky:</a:t>
            </a:r>
          </a:p>
          <a:p>
            <a:pPr lvl="1" algn="just" eaLnBrk="0" hangingPunct="0">
              <a:spcBef>
                <a:spcPct val="50000"/>
              </a:spcBef>
              <a:buClrTx/>
              <a:buSzTx/>
              <a:buFontTx/>
              <a:buChar char="•"/>
            </a:pPr>
            <a:r>
              <a:rPr lang="cs-CZ" b="1"/>
              <a:t>XSLT</a:t>
            </a:r>
            <a:r>
              <a:rPr lang="cs-CZ"/>
              <a:t> (XSL Transformations) - sloužící k transformaci dokumentů, umožňuje vytvářet styly.</a:t>
            </a:r>
          </a:p>
          <a:p>
            <a:pPr lvl="1" algn="just" eaLnBrk="0" hangingPunct="0">
              <a:spcBef>
                <a:spcPct val="50000"/>
              </a:spcBef>
              <a:buClrTx/>
              <a:buSzTx/>
              <a:buFontTx/>
              <a:buChar char="•"/>
            </a:pPr>
            <a:r>
              <a:rPr lang="cs-CZ" b="1"/>
              <a:t>XSLFO</a:t>
            </a:r>
            <a:r>
              <a:rPr lang="cs-CZ"/>
              <a:t> (XSL Format Objects) - část, která slouží k přesnému popisu vzhledu dokumentu.</a:t>
            </a:r>
            <a:endParaRPr lang="en-GB" b="1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81190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46" name="Group 6"/>
          <p:cNvGrpSpPr>
            <a:grpSpLocks/>
          </p:cNvGrpSpPr>
          <p:nvPr/>
        </p:nvGrpSpPr>
        <p:grpSpPr bwMode="auto">
          <a:xfrm>
            <a:off x="827088" y="1773238"/>
            <a:ext cx="7270750" cy="3255962"/>
            <a:chOff x="521" y="975"/>
            <a:chExt cx="4580" cy="2193"/>
          </a:xfrm>
        </p:grpSpPr>
        <p:pic>
          <p:nvPicPr>
            <p:cNvPr id="163847" name="Picture 7" descr="Text Fil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" y="999"/>
              <a:ext cx="428" cy="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848" name="Text Box 8"/>
            <p:cNvSpPr txBox="1">
              <a:spLocks noChangeArrowheads="1"/>
            </p:cNvSpPr>
            <p:nvPr/>
          </p:nvSpPr>
          <p:spPr bwMode="auto">
            <a:xfrm>
              <a:off x="521" y="1450"/>
              <a:ext cx="733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dokument XML</a:t>
              </a:r>
              <a:endParaRPr lang="cs-CZ" sz="1000" b="1">
                <a:solidFill>
                  <a:srgbClr val="000000"/>
                </a:solidFill>
              </a:endParaRPr>
            </a:p>
          </p:txBody>
        </p:sp>
        <p:pic>
          <p:nvPicPr>
            <p:cNvPr id="163849" name="Picture 9" descr="Text Fil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" y="2172"/>
              <a:ext cx="428" cy="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850" name="Text Box 10"/>
            <p:cNvSpPr txBox="1">
              <a:spLocks noChangeArrowheads="1"/>
            </p:cNvSpPr>
            <p:nvPr/>
          </p:nvSpPr>
          <p:spPr bwMode="auto">
            <a:xfrm>
              <a:off x="521" y="2623"/>
              <a:ext cx="733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XSLT</a:t>
              </a:r>
            </a:p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styl</a:t>
              </a:r>
              <a:endParaRPr lang="cs-CZ" sz="1000" b="1">
                <a:solidFill>
                  <a:srgbClr val="000000"/>
                </a:solidFill>
                <a:latin typeface="Times New Roman" charset="0"/>
              </a:endParaRPr>
            </a:p>
          </p:txBody>
        </p:sp>
        <p:pic>
          <p:nvPicPr>
            <p:cNvPr id="163851" name="Picture 11" descr="Text Fil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1" y="1675"/>
              <a:ext cx="428" cy="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852" name="Text Box 12"/>
            <p:cNvSpPr txBox="1">
              <a:spLocks noChangeArrowheads="1"/>
            </p:cNvSpPr>
            <p:nvPr/>
          </p:nvSpPr>
          <p:spPr bwMode="auto">
            <a:xfrm>
              <a:off x="4368" y="2126"/>
              <a:ext cx="733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XML/HTML</a:t>
              </a:r>
            </a:p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text</a:t>
              </a:r>
              <a:endParaRPr lang="cs-CZ" sz="1000" b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63853" name="Oval 13"/>
            <p:cNvSpPr>
              <a:spLocks noChangeArrowheads="1"/>
            </p:cNvSpPr>
            <p:nvPr/>
          </p:nvSpPr>
          <p:spPr bwMode="auto">
            <a:xfrm>
              <a:off x="2811" y="1606"/>
              <a:ext cx="1191" cy="72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63854" name="Text Box 14"/>
            <p:cNvSpPr txBox="1">
              <a:spLocks noChangeArrowheads="1"/>
            </p:cNvSpPr>
            <p:nvPr/>
          </p:nvSpPr>
          <p:spPr bwMode="auto">
            <a:xfrm>
              <a:off x="2903" y="1824"/>
              <a:ext cx="1007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118800" rIns="0" bIns="0"/>
            <a:lstStyle/>
            <a:p>
              <a:pPr algn="ctr" eaLnBrk="0" hangingPunct="0"/>
              <a:r>
                <a:rPr lang="cs-CZ" sz="1500" b="1"/>
                <a:t>XSLT procesor</a:t>
              </a:r>
              <a:endParaRPr lang="cs-CZ" sz="1000" b="1"/>
            </a:p>
          </p:txBody>
        </p:sp>
        <p:sp>
          <p:nvSpPr>
            <p:cNvPr id="163855" name="Line 15"/>
            <p:cNvSpPr>
              <a:spLocks noChangeShapeType="1"/>
            </p:cNvSpPr>
            <p:nvPr/>
          </p:nvSpPr>
          <p:spPr bwMode="auto">
            <a:xfrm>
              <a:off x="4093" y="1967"/>
              <a:ext cx="27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pic>
          <p:nvPicPr>
            <p:cNvPr id="163856" name="Picture 16" descr="wheels_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" y="975"/>
              <a:ext cx="642" cy="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57" name="Text Box 17"/>
            <p:cNvSpPr txBox="1">
              <a:spLocks noChangeArrowheads="1"/>
            </p:cNvSpPr>
            <p:nvPr/>
          </p:nvSpPr>
          <p:spPr bwMode="auto">
            <a:xfrm>
              <a:off x="1620" y="1443"/>
              <a:ext cx="733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XML</a:t>
              </a:r>
            </a:p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parser</a:t>
              </a:r>
              <a:endParaRPr lang="cs-CZ" sz="1000" b="1">
                <a:solidFill>
                  <a:srgbClr val="000000"/>
                </a:solidFill>
              </a:endParaRPr>
            </a:p>
          </p:txBody>
        </p:sp>
        <p:pic>
          <p:nvPicPr>
            <p:cNvPr id="163858" name="Picture 18" descr="wheels_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" y="2159"/>
              <a:ext cx="642" cy="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59" name="Text Box 19"/>
            <p:cNvSpPr txBox="1">
              <a:spLocks noChangeArrowheads="1"/>
            </p:cNvSpPr>
            <p:nvPr/>
          </p:nvSpPr>
          <p:spPr bwMode="auto">
            <a:xfrm>
              <a:off x="1620" y="2627"/>
              <a:ext cx="733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XML</a:t>
              </a:r>
            </a:p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parser</a:t>
              </a:r>
              <a:endParaRPr lang="cs-CZ" sz="1000" b="1">
                <a:solidFill>
                  <a:srgbClr val="000000"/>
                </a:solidFill>
              </a:endParaRPr>
            </a:p>
          </p:txBody>
        </p:sp>
        <p:sp>
          <p:nvSpPr>
            <p:cNvPr id="163860" name="Line 20"/>
            <p:cNvSpPr>
              <a:spLocks noChangeShapeType="1"/>
            </p:cNvSpPr>
            <p:nvPr/>
          </p:nvSpPr>
          <p:spPr bwMode="auto">
            <a:xfrm>
              <a:off x="1254" y="1246"/>
              <a:ext cx="36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63861" name="Line 21"/>
            <p:cNvSpPr>
              <a:spLocks noChangeShapeType="1"/>
            </p:cNvSpPr>
            <p:nvPr/>
          </p:nvSpPr>
          <p:spPr bwMode="auto">
            <a:xfrm>
              <a:off x="1254" y="2508"/>
              <a:ext cx="36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63862" name="Line 22"/>
            <p:cNvSpPr>
              <a:spLocks noChangeShapeType="1"/>
            </p:cNvSpPr>
            <p:nvPr/>
          </p:nvSpPr>
          <p:spPr bwMode="auto">
            <a:xfrm flipV="1">
              <a:off x="2445" y="2147"/>
              <a:ext cx="274" cy="36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63863" name="Line 23"/>
            <p:cNvSpPr>
              <a:spLocks noChangeShapeType="1"/>
            </p:cNvSpPr>
            <p:nvPr/>
          </p:nvSpPr>
          <p:spPr bwMode="auto">
            <a:xfrm>
              <a:off x="2445" y="1426"/>
              <a:ext cx="274" cy="36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63867" name="Rectangle 27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>
            <a:normAutofit fontScale="90000"/>
          </a:bodyPr>
          <a:lstStyle/>
          <a:p>
            <a:pPr algn="l"/>
            <a:r>
              <a:rPr lang="cs-CZ" dirty="0"/>
              <a:t> </a:t>
            </a:r>
            <a:r>
              <a:rPr lang="cs-CZ" sz="3600" b="1" dirty="0">
                <a:solidFill>
                  <a:srgbClr val="9C8849"/>
                </a:solidFill>
              </a:rPr>
              <a:t>Princip XSL </a:t>
            </a:r>
            <a:r>
              <a:rPr lang="cs-CZ" sz="3600" b="1" dirty="0" smtClean="0">
                <a:solidFill>
                  <a:srgbClr val="9C8849"/>
                </a:solidFill>
              </a:rPr>
              <a:t>transformace</a:t>
            </a:r>
            <a:endParaRPr lang="en-GB" sz="3600" b="1" dirty="0">
              <a:solidFill>
                <a:srgbClr val="9C8849"/>
              </a:solidFill>
            </a:endParaRPr>
          </a:p>
        </p:txBody>
      </p:sp>
      <p:sp>
        <p:nvSpPr>
          <p:cNvPr id="163868" name="Text Box 28"/>
          <p:cNvSpPr txBox="1">
            <a:spLocks noChangeArrowheads="1"/>
          </p:cNvSpPr>
          <p:nvPr/>
        </p:nvSpPr>
        <p:spPr bwMode="auto">
          <a:xfrm>
            <a:off x="1239838" y="5392738"/>
            <a:ext cx="3352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/>
              <a:t>Parser = syntaktický analyzátor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4745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6"/>
          <p:cNvSpPr txBox="1">
            <a:spLocks noChangeArrowheads="1"/>
          </p:cNvSpPr>
          <p:nvPr/>
        </p:nvSpPr>
        <p:spPr bwMode="auto">
          <a:xfrm>
            <a:off x="395536" y="90872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cs-CZ" sz="2400" dirty="0">
                <a:latin typeface="Times New Roman" pitchFamily="18" charset="0"/>
              </a:rPr>
              <a:t>	možnost formátovaní jednoho dokumentu pomocí více 	různých stylů: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827584" y="1772816"/>
            <a:ext cx="7585075" cy="3998913"/>
            <a:chOff x="465" y="1536"/>
            <a:chExt cx="4778" cy="2519"/>
          </a:xfrm>
        </p:grpSpPr>
        <p:pic>
          <p:nvPicPr>
            <p:cNvPr id="19464" name="Picture 9" descr="printer_0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21" y="3612"/>
              <a:ext cx="32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465" name="Group 10"/>
            <p:cNvGrpSpPr>
              <a:grpSpLocks/>
            </p:cNvGrpSpPr>
            <p:nvPr/>
          </p:nvGrpSpPr>
          <p:grpSpPr bwMode="auto">
            <a:xfrm>
              <a:off x="4113" y="2019"/>
              <a:ext cx="695" cy="2036"/>
              <a:chOff x="8109" y="2016"/>
              <a:chExt cx="1244" cy="3312"/>
            </a:xfrm>
          </p:grpSpPr>
          <p:sp>
            <p:nvSpPr>
              <p:cNvPr id="19490" name="Text Box 11"/>
              <p:cNvSpPr txBox="1">
                <a:spLocks noChangeArrowheads="1"/>
              </p:cNvSpPr>
              <p:nvPr/>
            </p:nvSpPr>
            <p:spPr bwMode="auto">
              <a:xfrm>
                <a:off x="8208" y="2016"/>
                <a:ext cx="1145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lang="cs-CZ" sz="1500" b="1">
                    <a:solidFill>
                      <a:srgbClr val="000000"/>
                    </a:solidFill>
                  </a:rPr>
                  <a:t>HTML, </a:t>
                </a:r>
              </a:p>
              <a:p>
                <a:pPr algn="ctr" eaLnBrk="0" hangingPunct="0"/>
                <a:r>
                  <a:rPr lang="cs-CZ" sz="1500" b="1">
                    <a:solidFill>
                      <a:srgbClr val="000000"/>
                    </a:solidFill>
                  </a:rPr>
                  <a:t>XML + XSL</a:t>
                </a:r>
                <a:endParaRPr lang="cs-CZ" sz="10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9491" name="Text Box 12"/>
              <p:cNvSpPr txBox="1">
                <a:spLocks noChangeArrowheads="1"/>
              </p:cNvSpPr>
              <p:nvPr/>
            </p:nvSpPr>
            <p:spPr bwMode="auto">
              <a:xfrm>
                <a:off x="8154" y="3024"/>
                <a:ext cx="1145" cy="4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lang="cs-CZ" sz="1500" b="1">
                    <a:solidFill>
                      <a:srgbClr val="000000"/>
                    </a:solidFill>
                  </a:rPr>
                  <a:t>WML</a:t>
                </a:r>
                <a:endParaRPr lang="cs-CZ" sz="10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9492" name="Text Box 13"/>
              <p:cNvSpPr txBox="1">
                <a:spLocks noChangeArrowheads="1"/>
              </p:cNvSpPr>
              <p:nvPr/>
            </p:nvSpPr>
            <p:spPr bwMode="auto">
              <a:xfrm>
                <a:off x="8109" y="3888"/>
                <a:ext cx="1145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lang="cs-CZ" sz="1500" b="1">
                    <a:solidFill>
                      <a:srgbClr val="000000"/>
                    </a:solidFill>
                  </a:rPr>
                  <a:t>XHTML</a:t>
                </a:r>
              </a:p>
              <a:p>
                <a:pPr algn="ctr" eaLnBrk="0" hangingPunct="0"/>
                <a:r>
                  <a:rPr lang="cs-CZ" sz="1500" b="1">
                    <a:solidFill>
                      <a:srgbClr val="000000"/>
                    </a:solidFill>
                  </a:rPr>
                  <a:t>(pro PDA)</a:t>
                </a:r>
                <a:endParaRPr lang="cs-CZ" sz="1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3" name="Text Box 14"/>
              <p:cNvSpPr txBox="1">
                <a:spLocks noChangeArrowheads="1"/>
              </p:cNvSpPr>
              <p:nvPr/>
            </p:nvSpPr>
            <p:spPr bwMode="auto">
              <a:xfrm>
                <a:off x="8154" y="4752"/>
                <a:ext cx="1145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lang="cs-CZ" sz="1500" b="1">
                    <a:solidFill>
                      <a:srgbClr val="000000"/>
                    </a:solidFill>
                  </a:rPr>
                  <a:t>PDF</a:t>
                </a:r>
                <a:endParaRPr lang="cs-CZ" sz="10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9466" name="Group 15"/>
            <p:cNvGrpSpPr>
              <a:grpSpLocks/>
            </p:cNvGrpSpPr>
            <p:nvPr/>
          </p:nvGrpSpPr>
          <p:grpSpPr bwMode="auto">
            <a:xfrm>
              <a:off x="1109" y="2196"/>
              <a:ext cx="3059" cy="1505"/>
              <a:chOff x="2736" y="2304"/>
              <a:chExt cx="5472" cy="2448"/>
            </a:xfrm>
          </p:grpSpPr>
          <p:sp>
            <p:nvSpPr>
              <p:cNvPr id="19480" name="Line 16"/>
              <p:cNvSpPr>
                <a:spLocks noChangeShapeType="1"/>
              </p:cNvSpPr>
              <p:nvPr/>
            </p:nvSpPr>
            <p:spPr bwMode="auto">
              <a:xfrm flipV="1">
                <a:off x="2736" y="3456"/>
                <a:ext cx="172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1" name="Line 17"/>
              <p:cNvSpPr>
                <a:spLocks noChangeShapeType="1"/>
              </p:cNvSpPr>
              <p:nvPr/>
            </p:nvSpPr>
            <p:spPr bwMode="auto">
              <a:xfrm>
                <a:off x="3744" y="2304"/>
                <a:ext cx="1296" cy="57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2" name="Line 18"/>
              <p:cNvSpPr>
                <a:spLocks noChangeShapeType="1"/>
              </p:cNvSpPr>
              <p:nvPr/>
            </p:nvSpPr>
            <p:spPr bwMode="auto">
              <a:xfrm>
                <a:off x="4820" y="2304"/>
                <a:ext cx="432" cy="43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3" name="Line 19"/>
              <p:cNvSpPr>
                <a:spLocks noChangeShapeType="1"/>
              </p:cNvSpPr>
              <p:nvPr/>
            </p:nvSpPr>
            <p:spPr bwMode="auto">
              <a:xfrm>
                <a:off x="5472" y="2304"/>
                <a:ext cx="0" cy="43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4" name="Line 20"/>
              <p:cNvSpPr>
                <a:spLocks noChangeShapeType="1"/>
              </p:cNvSpPr>
              <p:nvPr/>
            </p:nvSpPr>
            <p:spPr bwMode="auto">
              <a:xfrm flipH="1">
                <a:off x="5904" y="2304"/>
                <a:ext cx="1296" cy="57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5" name="Line 21"/>
              <p:cNvSpPr>
                <a:spLocks noChangeShapeType="1"/>
              </p:cNvSpPr>
              <p:nvPr/>
            </p:nvSpPr>
            <p:spPr bwMode="auto">
              <a:xfrm flipH="1">
                <a:off x="5692" y="2304"/>
                <a:ext cx="432" cy="43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6" name="Line 22"/>
              <p:cNvSpPr>
                <a:spLocks noChangeShapeType="1"/>
              </p:cNvSpPr>
              <p:nvPr/>
            </p:nvSpPr>
            <p:spPr bwMode="auto">
              <a:xfrm flipV="1">
                <a:off x="6480" y="2592"/>
                <a:ext cx="1728" cy="72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7" name="Line 23"/>
              <p:cNvSpPr>
                <a:spLocks noChangeShapeType="1"/>
              </p:cNvSpPr>
              <p:nvPr/>
            </p:nvSpPr>
            <p:spPr bwMode="auto">
              <a:xfrm flipV="1">
                <a:off x="6480" y="3168"/>
                <a:ext cx="1728" cy="28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8" name="Line 24"/>
              <p:cNvSpPr>
                <a:spLocks noChangeShapeType="1"/>
              </p:cNvSpPr>
              <p:nvPr/>
            </p:nvSpPr>
            <p:spPr bwMode="auto">
              <a:xfrm>
                <a:off x="6480" y="3744"/>
                <a:ext cx="1728" cy="100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9489" name="Line 25"/>
              <p:cNvSpPr>
                <a:spLocks noChangeShapeType="1"/>
              </p:cNvSpPr>
              <p:nvPr/>
            </p:nvSpPr>
            <p:spPr bwMode="auto">
              <a:xfrm>
                <a:off x="6480" y="3600"/>
                <a:ext cx="1728" cy="28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pic>
          <p:nvPicPr>
            <p:cNvPr id="19467" name="Picture 26" descr="Text Fi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5" y="2550"/>
              <a:ext cx="373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8" name="Text Box 27"/>
            <p:cNvSpPr txBox="1">
              <a:spLocks noChangeArrowheads="1"/>
            </p:cNvSpPr>
            <p:nvPr/>
          </p:nvSpPr>
          <p:spPr bwMode="auto">
            <a:xfrm>
              <a:off x="465" y="2993"/>
              <a:ext cx="640" cy="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XML</a:t>
              </a:r>
            </a:p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dokument</a:t>
              </a:r>
              <a:endParaRPr lang="cs-CZ" sz="15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469" name="Text Box 28"/>
            <p:cNvSpPr txBox="1">
              <a:spLocks noChangeArrowheads="1"/>
            </p:cNvSpPr>
            <p:nvPr/>
          </p:nvSpPr>
          <p:spPr bwMode="auto">
            <a:xfrm>
              <a:off x="1536" y="1536"/>
              <a:ext cx="225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styly pro různé formáty</a:t>
              </a:r>
              <a:endParaRPr lang="cs-CZ" sz="1000" b="1">
                <a:solidFill>
                  <a:srgbClr val="000000"/>
                </a:solidFill>
              </a:endParaRPr>
            </a:p>
          </p:txBody>
        </p:sp>
        <p:pic>
          <p:nvPicPr>
            <p:cNvPr id="19470" name="Picture 29" descr="Text Fi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11" y="1754"/>
              <a:ext cx="374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1" name="Picture 30" descr="Text Fi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77" y="1754"/>
              <a:ext cx="374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2" name="Picture 31" descr="Text Fi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72" y="1754"/>
              <a:ext cx="374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3" name="Picture 32" descr="Text Fi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89" y="1754"/>
              <a:ext cx="374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4" name="Picture 33" descr="Text Fi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94" y="1754"/>
              <a:ext cx="374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5" name="Text Box 34"/>
            <p:cNvSpPr txBox="1">
              <a:spLocks noChangeArrowheads="1"/>
            </p:cNvSpPr>
            <p:nvPr/>
          </p:nvSpPr>
          <p:spPr bwMode="auto">
            <a:xfrm>
              <a:off x="1968" y="3504"/>
              <a:ext cx="1344" cy="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cs-CZ" sz="1500" b="1">
                  <a:solidFill>
                    <a:srgbClr val="000000"/>
                  </a:solidFill>
                </a:rPr>
                <a:t>Server zajišťující XSL transformaci</a:t>
              </a:r>
              <a:endParaRPr lang="cs-CZ" sz="15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pic>
          <p:nvPicPr>
            <p:cNvPr id="19476" name="Picture 35" descr="computer_00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55" y="2639"/>
              <a:ext cx="967" cy="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7" name="Picture 36" descr="pc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93" y="1931"/>
              <a:ext cx="32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8" name="Picture 37" descr="phoneNokia3110_00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3" y="2462"/>
              <a:ext cx="20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9" name="Picture 38" descr="pda_001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3" y="3081"/>
              <a:ext cx="203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0" name="Rectangle 39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79208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sz="3200" b="1" dirty="0">
                <a:solidFill>
                  <a:srgbClr val="9C8849"/>
                </a:solidFill>
              </a:rPr>
              <a:t>Výhody stylů</a:t>
            </a:r>
            <a:endParaRPr lang="en-GB" sz="3200" b="1" dirty="0">
              <a:solidFill>
                <a:srgbClr val="9C8849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Vlastnosti XML </a:t>
            </a:r>
            <a:endParaRPr lang="en-GB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cs-CZ" b="1" dirty="0" smtClean="0"/>
              <a:t>Standardní, univerzální formát pro výměnu informací v rámci internetu</a:t>
            </a:r>
          </a:p>
          <a:p>
            <a:pPr eaLnBrk="1" hangingPunct="1"/>
            <a:r>
              <a:rPr lang="cs-CZ" b="1" dirty="0" smtClean="0"/>
              <a:t>Mezinárodní podpora</a:t>
            </a:r>
            <a:r>
              <a:rPr lang="cs-CZ" dirty="0" smtClean="0"/>
              <a:t>  - </a:t>
            </a:r>
            <a:r>
              <a:rPr lang="cs-CZ" dirty="0" err="1" smtClean="0"/>
              <a:t>Unicode</a:t>
            </a:r>
            <a:endParaRPr lang="cs-CZ" dirty="0" smtClean="0"/>
          </a:p>
          <a:p>
            <a:pPr eaLnBrk="1" hangingPunct="1"/>
            <a:r>
              <a:rPr lang="cs-CZ" dirty="0" smtClean="0"/>
              <a:t>Vysoký informační (sémantický) obsah</a:t>
            </a:r>
          </a:p>
          <a:p>
            <a:pPr eaLnBrk="1" hangingPunct="1"/>
            <a:r>
              <a:rPr lang="cs-CZ" dirty="0" smtClean="0"/>
              <a:t>Snadná konverze do jiných formátů pomocí stylů</a:t>
            </a:r>
          </a:p>
          <a:p>
            <a:pPr eaLnBrk="1" hangingPunct="1"/>
            <a:r>
              <a:rPr lang="cs-CZ" dirty="0" smtClean="0"/>
              <a:t>Automatická kontrola struktury dokumentu pomocí syntaktického analyzátoru (DTD </a:t>
            </a:r>
            <a:r>
              <a:rPr lang="cs-CZ" dirty="0" err="1" smtClean="0"/>
              <a:t>parser</a:t>
            </a:r>
            <a:r>
              <a:rPr lang="cs-CZ" dirty="0" smtClean="0"/>
              <a:t>, XML Schéma)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Dokument XML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Sada značek v XML není pevná</a:t>
            </a:r>
          </a:p>
          <a:p>
            <a:r>
              <a:rPr lang="cs-CZ" dirty="0" smtClean="0"/>
              <a:t>Může být definována pro určité sady dokumentů</a:t>
            </a:r>
          </a:p>
          <a:p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 souboru XML musí být vždy uveden kořenový element a ostatní elementy musí být hierarchicky uspořádány</a:t>
            </a:r>
          </a:p>
          <a:p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Pokud dokument XML splňuje syntaktické požadavky na XML strukturovanost, nazývá se </a:t>
            </a:r>
            <a:r>
              <a:rPr lang="cs-CZ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well</a:t>
            </a:r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cs-CZ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formed</a:t>
            </a:r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XML dokumentem.  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Osnova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b="1" smtClean="0"/>
              <a:t>Úvod</a:t>
            </a:r>
            <a:endParaRPr lang="en-GB" b="1" smtClean="0"/>
          </a:p>
          <a:p>
            <a:pPr eaLnBrk="1" hangingPunct="1"/>
            <a:r>
              <a:rPr lang="cs-CZ" b="1" smtClean="0"/>
              <a:t>Ukládání a výměna dat</a:t>
            </a:r>
          </a:p>
          <a:p>
            <a:pPr eaLnBrk="1" hangingPunct="1"/>
            <a:r>
              <a:rPr lang="cs-CZ" smtClean="0"/>
              <a:t>Značkovací jazyky</a:t>
            </a:r>
          </a:p>
          <a:p>
            <a:pPr eaLnBrk="1" hangingPunct="1"/>
            <a:r>
              <a:rPr lang="cs-CZ" smtClean="0"/>
              <a:t>Jazyk XML</a:t>
            </a:r>
          </a:p>
          <a:p>
            <a:pPr eaLnBrk="1" hangingPunct="1"/>
            <a:r>
              <a:rPr lang="cs-CZ" smtClean="0"/>
              <a:t>Data a metadata</a:t>
            </a:r>
          </a:p>
          <a:p>
            <a:pPr eaLnBrk="1" hangingPunct="1"/>
            <a:r>
              <a:rPr lang="cs-CZ" smtClean="0"/>
              <a:t>Aplikace XML</a:t>
            </a:r>
          </a:p>
          <a:p>
            <a:pPr eaLnBrk="1" hangingPunct="1"/>
            <a:r>
              <a:rPr lang="cs-CZ" smtClean="0"/>
              <a:t>Závěr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XML - pojmy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cs-CZ" sz="2400" b="1" dirty="0" smtClean="0"/>
              <a:t>Značka (</a:t>
            </a:r>
            <a:r>
              <a:rPr lang="cs-CZ" sz="2400" b="1" dirty="0" err="1" smtClean="0"/>
              <a:t>tag</a:t>
            </a:r>
            <a:r>
              <a:rPr lang="cs-CZ" sz="2400" b="1" dirty="0" smtClean="0"/>
              <a:t>) - identifikátor pro data </a:t>
            </a:r>
          </a:p>
          <a:p>
            <a:pPr marL="349250" lvl="1" indent="0" eaLnBrk="1" hangingPunct="1">
              <a:buNone/>
            </a:pPr>
            <a:r>
              <a:rPr lang="cs-CZ" sz="2400" dirty="0" smtClean="0"/>
              <a:t>&lt;klient&gt; … &lt;/klient&gt; </a:t>
            </a:r>
          </a:p>
          <a:p>
            <a:pPr eaLnBrk="1" hangingPunct="1"/>
            <a:r>
              <a:rPr lang="cs-CZ" sz="2400" b="1" dirty="0" smtClean="0"/>
              <a:t>Element – datová struktura včetně značek</a:t>
            </a:r>
          </a:p>
          <a:p>
            <a:pPr marL="349250" lvl="1" indent="0" eaLnBrk="1" hangingPunct="1">
              <a:buNone/>
            </a:pPr>
            <a:r>
              <a:rPr lang="cs-CZ" sz="2400" dirty="0" smtClean="0"/>
              <a:t>&lt;klient&gt; Jan Novák &lt;/klient&gt; </a:t>
            </a:r>
          </a:p>
          <a:p>
            <a:pPr eaLnBrk="1" hangingPunct="1"/>
            <a:r>
              <a:rPr lang="cs-CZ" sz="2400" b="1" dirty="0" smtClean="0"/>
              <a:t>Atribut – upřesňuje vlastnosti elementu</a:t>
            </a:r>
          </a:p>
          <a:p>
            <a:pPr marL="349250" lvl="1" indent="0" eaLnBrk="1" hangingPunct="1">
              <a:buNone/>
            </a:pPr>
            <a:r>
              <a:rPr lang="cs-CZ" sz="2400" dirty="0" smtClean="0"/>
              <a:t>&lt;klient id=“123“&gt; Jan Novák &lt;/klient&gt; </a:t>
            </a:r>
          </a:p>
          <a:p>
            <a:pPr eaLnBrk="1" hangingPunct="1"/>
            <a:r>
              <a:rPr lang="en-GB" sz="2400" b="1" dirty="0" err="1" smtClean="0"/>
              <a:t>Instru</a:t>
            </a:r>
            <a:r>
              <a:rPr lang="cs-CZ" sz="2400" b="1" dirty="0" err="1" smtClean="0"/>
              <a:t>kce</a:t>
            </a:r>
            <a:r>
              <a:rPr lang="cs-CZ" sz="2400" b="1" dirty="0" smtClean="0"/>
              <a:t> pro zpracování</a:t>
            </a:r>
          </a:p>
          <a:p>
            <a:pPr eaLnBrk="1" hangingPunct="1"/>
            <a:r>
              <a:rPr lang="en-GB" sz="2400" dirty="0" smtClean="0"/>
              <a:t>&lt;? </a:t>
            </a:r>
            <a:r>
              <a:rPr lang="en-GB" sz="2400" dirty="0" err="1" smtClean="0"/>
              <a:t>xml:stylesheet</a:t>
            </a:r>
            <a:r>
              <a:rPr lang="en-GB" sz="2400" dirty="0" smtClean="0"/>
              <a:t> type="text/</a:t>
            </a:r>
            <a:r>
              <a:rPr lang="en-GB" sz="2400" dirty="0" err="1" smtClean="0"/>
              <a:t>xsl</a:t>
            </a:r>
            <a:r>
              <a:rPr lang="en-GB" sz="2400" dirty="0" smtClean="0"/>
              <a:t>" </a:t>
            </a:r>
            <a:r>
              <a:rPr lang="en-GB" sz="2400" dirty="0" err="1" smtClean="0"/>
              <a:t>href</a:t>
            </a:r>
            <a:r>
              <a:rPr lang="en-GB" sz="2400" dirty="0" smtClean="0"/>
              <a:t>="</a:t>
            </a:r>
            <a:r>
              <a:rPr lang="en-GB" sz="2400" dirty="0" err="1" smtClean="0"/>
              <a:t>main.xsl</a:t>
            </a:r>
            <a:r>
              <a:rPr lang="en-GB" sz="2400" dirty="0" smtClean="0"/>
              <a:t>" ?&gt;</a:t>
            </a:r>
          </a:p>
          <a:p>
            <a:pPr eaLnBrk="1" hangingPunct="1"/>
            <a:r>
              <a:rPr lang="en-GB" sz="2400" b="1" dirty="0" smtClean="0"/>
              <a:t>Comments</a:t>
            </a:r>
          </a:p>
          <a:p>
            <a:pPr lvl="1" eaLnBrk="1" hangingPunct="1">
              <a:spcAft>
                <a:spcPts val="500"/>
              </a:spcAft>
              <a:buClr>
                <a:srgbClr val="000000"/>
              </a:buClr>
              <a:buFont typeface="Wingdings" pitchFamily="2" charset="2"/>
              <a:buNone/>
            </a:pPr>
            <a:r>
              <a:rPr lang="en-GB" sz="2400" dirty="0" smtClean="0">
                <a:solidFill>
                  <a:srgbClr val="000000"/>
                </a:solidFill>
              </a:rPr>
              <a:t>	</a:t>
            </a:r>
            <a:r>
              <a:rPr lang="en-GB" sz="2400" dirty="0" smtClean="0"/>
              <a:t>&lt;!-- comment --&gt;</a:t>
            </a:r>
          </a:p>
          <a:p>
            <a:pPr lvl="1" eaLnBrk="1" hangingPunct="1">
              <a:buFont typeface="Wingdings" pitchFamily="2" charset="2"/>
              <a:buNone/>
            </a:pPr>
            <a:endParaRPr lang="cs-CZ" sz="2400" dirty="0" smtClean="0"/>
          </a:p>
        </p:txBody>
      </p:sp>
      <p:sp>
        <p:nvSpPr>
          <p:cNvPr id="2" name="Oval 1"/>
          <p:cNvSpPr/>
          <p:nvPr/>
        </p:nvSpPr>
        <p:spPr>
          <a:xfrm>
            <a:off x="539552" y="2276872"/>
            <a:ext cx="4248472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val 2"/>
          <p:cNvSpPr/>
          <p:nvPr/>
        </p:nvSpPr>
        <p:spPr>
          <a:xfrm>
            <a:off x="1619672" y="3068960"/>
            <a:ext cx="1152128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Zápis značek</a:t>
            </a:r>
            <a:endParaRPr lang="en-GB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Základní požadavky na správně strukturovaný dokument:</a:t>
            </a:r>
          </a:p>
          <a:p>
            <a:pPr lvl="2"/>
            <a:r>
              <a:rPr lang="cs-CZ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element (vrcholový element dokumentu) musí vždy existovat.</a:t>
            </a:r>
          </a:p>
          <a:p>
            <a:pPr lvl="2"/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Startovací a ukončovací značky musí souhlasit. </a:t>
            </a:r>
          </a:p>
          <a:p>
            <a:pPr lvl="2"/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Elementy se nesmí překrývat a chybně (ne-hierarchicky) vnořovat. </a:t>
            </a:r>
          </a:p>
          <a:p>
            <a:pPr lvl="2"/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XML je </a:t>
            </a:r>
            <a:r>
              <a:rPr lang="cs-CZ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r>
              <a:rPr lang="cs-CZ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sensitive, rozlišuje malá a velká písmena. </a:t>
            </a:r>
            <a:r>
              <a:rPr lang="en-GB" dirty="0" smtClean="0"/>
              <a:t> </a:t>
            </a:r>
          </a:p>
          <a:p>
            <a:pPr eaLnBrk="1" hangingPunct="1">
              <a:buNone/>
            </a:pPr>
            <a:endParaRPr lang="cs-CZ" sz="2000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Osnova</a:t>
            </a:r>
            <a:endParaRPr lang="en-GB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Úvod</a:t>
            </a:r>
            <a:endParaRPr lang="en-GB" smtClean="0"/>
          </a:p>
          <a:p>
            <a:pPr eaLnBrk="1" hangingPunct="1"/>
            <a:r>
              <a:rPr lang="cs-CZ" smtClean="0"/>
              <a:t>Ukládání a výměna dat</a:t>
            </a:r>
          </a:p>
          <a:p>
            <a:pPr eaLnBrk="1" hangingPunct="1"/>
            <a:r>
              <a:rPr lang="cs-CZ" smtClean="0"/>
              <a:t>Značkovací jazyky</a:t>
            </a:r>
          </a:p>
          <a:p>
            <a:pPr eaLnBrk="1" hangingPunct="1"/>
            <a:r>
              <a:rPr lang="cs-CZ" smtClean="0"/>
              <a:t>Jazyk XML</a:t>
            </a:r>
          </a:p>
          <a:p>
            <a:pPr eaLnBrk="1" hangingPunct="1"/>
            <a:r>
              <a:rPr lang="cs-CZ" b="1" smtClean="0"/>
              <a:t>Data a metadata</a:t>
            </a:r>
          </a:p>
          <a:p>
            <a:pPr eaLnBrk="1" hangingPunct="1"/>
            <a:r>
              <a:rPr lang="cs-CZ" smtClean="0"/>
              <a:t>Aplikace XML</a:t>
            </a:r>
          </a:p>
          <a:p>
            <a:pPr eaLnBrk="1" hangingPunct="1"/>
            <a:r>
              <a:rPr lang="cs-CZ" smtClean="0"/>
              <a:t>Závěr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Data - metadata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 jazyce XML lze data popisovat typem informací, které reprezentují. </a:t>
            </a:r>
          </a:p>
          <a:p>
            <a:pPr eaLnBrk="1" hangingPunct="1"/>
            <a:r>
              <a:rPr lang="cs-CZ" smtClean="0"/>
              <a:t>Pomocí nových značek vytváříme tzv. metadata, tj. data o datech. </a:t>
            </a:r>
          </a:p>
          <a:p>
            <a:pPr eaLnBrk="1" hangingPunct="1"/>
            <a:r>
              <a:rPr lang="cs-CZ" smtClean="0"/>
              <a:t>Vytváříme data, která dávají význam jiným datům. </a:t>
            </a:r>
          </a:p>
          <a:p>
            <a:pPr lvl="1" eaLnBrk="1" hangingPunct="1"/>
            <a:endParaRPr lang="cs-CZ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 - Pierre de Ronsard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dirty="0" smtClean="0"/>
          </a:p>
          <a:p>
            <a:pPr eaLnBrk="1" hangingPunct="1">
              <a:defRPr/>
            </a:pPr>
            <a:endParaRPr lang="cs-CZ" dirty="0" smtClean="0"/>
          </a:p>
          <a:p>
            <a:pPr eaLnBrk="1" hangingPunct="1">
              <a:defRPr/>
            </a:pPr>
            <a:endParaRPr lang="cs-CZ" dirty="0" smtClean="0"/>
          </a:p>
          <a:p>
            <a:pPr eaLnBrk="1" hangingPunct="1">
              <a:defRPr/>
            </a:pPr>
            <a:endParaRPr lang="cs-CZ" dirty="0" smtClean="0"/>
          </a:p>
          <a:p>
            <a:pPr eaLnBrk="1" hangingPunct="1">
              <a:defRPr/>
            </a:pPr>
            <a:r>
              <a:rPr lang="cs-CZ" sz="2400" dirty="0" smtClean="0"/>
              <a:t>Řešení: různé značky - </a:t>
            </a:r>
            <a:r>
              <a:rPr lang="cs-CZ" sz="2400" dirty="0" err="1" smtClean="0"/>
              <a:t>metadata</a:t>
            </a:r>
            <a:r>
              <a:rPr lang="cs-CZ" sz="2400" dirty="0" smtClean="0"/>
              <a:t>, např.</a:t>
            </a:r>
          </a:p>
          <a:p>
            <a:pPr lvl="1" eaLnBrk="1" hangingPunct="1">
              <a:defRPr/>
            </a:pPr>
            <a:r>
              <a:rPr lang="cs-CZ" sz="1600" dirty="0" smtClean="0"/>
              <a:t>&lt;</a:t>
            </a:r>
            <a:r>
              <a:rPr lang="cs-CZ" sz="1600" dirty="0" err="1" smtClean="0"/>
              <a:t>basnik</a:t>
            </a:r>
            <a:r>
              <a:rPr lang="cs-CZ" sz="1600" dirty="0" smtClean="0"/>
              <a:t>&gt; </a:t>
            </a:r>
            <a:r>
              <a:rPr lang="cs-CZ" sz="1600" dirty="0" err="1" smtClean="0"/>
              <a:t>Pierre</a:t>
            </a:r>
            <a:r>
              <a:rPr lang="cs-CZ" sz="1600" dirty="0" smtClean="0"/>
              <a:t> de </a:t>
            </a:r>
            <a:r>
              <a:rPr lang="cs-CZ" sz="1600" dirty="0" err="1" smtClean="0"/>
              <a:t>Ronsard</a:t>
            </a:r>
            <a:r>
              <a:rPr lang="cs-CZ" sz="1600" dirty="0" smtClean="0"/>
              <a:t> &lt;/</a:t>
            </a:r>
            <a:r>
              <a:rPr lang="cs-CZ" sz="1600" dirty="0" err="1" smtClean="0"/>
              <a:t>basnik</a:t>
            </a:r>
            <a:r>
              <a:rPr lang="cs-CZ" sz="1600" dirty="0" smtClean="0"/>
              <a:t>&gt;</a:t>
            </a:r>
          </a:p>
          <a:p>
            <a:pPr lvl="1" eaLnBrk="1" hangingPunct="1">
              <a:defRPr/>
            </a:pPr>
            <a:r>
              <a:rPr lang="cs-CZ" sz="1600" dirty="0" smtClean="0">
                <a:ea typeface="+mn-ea"/>
                <a:cs typeface="+mn-cs"/>
              </a:rPr>
              <a:t>&lt;</a:t>
            </a:r>
            <a:r>
              <a:rPr lang="cs-CZ" sz="1600" dirty="0" err="1" smtClean="0">
                <a:ea typeface="+mn-ea"/>
                <a:cs typeface="+mn-cs"/>
              </a:rPr>
              <a:t>frenchpoet</a:t>
            </a:r>
            <a:r>
              <a:rPr lang="cs-CZ" sz="1600" dirty="0" smtClean="0">
                <a:ea typeface="+mn-ea"/>
                <a:cs typeface="+mn-cs"/>
              </a:rPr>
              <a:t>&gt; </a:t>
            </a:r>
            <a:r>
              <a:rPr lang="cs-CZ" sz="1600" dirty="0" err="1" smtClean="0">
                <a:ea typeface="+mn-ea"/>
                <a:cs typeface="+mn-cs"/>
              </a:rPr>
              <a:t>Pierre</a:t>
            </a:r>
            <a:r>
              <a:rPr lang="cs-CZ" sz="1600" dirty="0" smtClean="0">
                <a:ea typeface="+mn-ea"/>
                <a:cs typeface="+mn-cs"/>
              </a:rPr>
              <a:t> de </a:t>
            </a:r>
            <a:r>
              <a:rPr lang="cs-CZ" sz="1600" dirty="0" err="1" smtClean="0">
                <a:ea typeface="+mn-ea"/>
                <a:cs typeface="+mn-cs"/>
              </a:rPr>
              <a:t>Ronsard</a:t>
            </a:r>
            <a:r>
              <a:rPr lang="cs-CZ" sz="1600" dirty="0" smtClean="0">
                <a:ea typeface="+mn-ea"/>
                <a:cs typeface="+mn-cs"/>
              </a:rPr>
              <a:t> &lt;/ </a:t>
            </a:r>
            <a:r>
              <a:rPr lang="cs-CZ" sz="1600" dirty="0" err="1" smtClean="0">
                <a:ea typeface="+mn-ea"/>
                <a:cs typeface="+mn-cs"/>
              </a:rPr>
              <a:t>frenchpoet</a:t>
            </a:r>
            <a:r>
              <a:rPr lang="cs-CZ" sz="1600" dirty="0" smtClean="0">
                <a:ea typeface="+mn-ea"/>
                <a:cs typeface="+mn-cs"/>
              </a:rPr>
              <a:t> &gt; </a:t>
            </a:r>
          </a:p>
          <a:p>
            <a:pPr lvl="1" eaLnBrk="1" hangingPunct="1">
              <a:defRPr/>
            </a:pPr>
            <a:r>
              <a:rPr lang="cs-CZ" sz="1600" dirty="0" smtClean="0"/>
              <a:t>&lt;</a:t>
            </a:r>
            <a:r>
              <a:rPr lang="cs-CZ" sz="1600" dirty="0" err="1" smtClean="0"/>
              <a:t>ruze</a:t>
            </a:r>
            <a:r>
              <a:rPr lang="cs-CZ" sz="1600" dirty="0" smtClean="0"/>
              <a:t>&gt; </a:t>
            </a:r>
            <a:r>
              <a:rPr lang="cs-CZ" sz="1600" dirty="0" err="1" smtClean="0"/>
              <a:t>Pierre</a:t>
            </a:r>
            <a:r>
              <a:rPr lang="cs-CZ" sz="1600" dirty="0" smtClean="0"/>
              <a:t> de </a:t>
            </a:r>
            <a:r>
              <a:rPr lang="cs-CZ" sz="1600" dirty="0" err="1" smtClean="0"/>
              <a:t>Ronsard</a:t>
            </a:r>
            <a:r>
              <a:rPr lang="cs-CZ" sz="1600" dirty="0" smtClean="0"/>
              <a:t> &lt;/</a:t>
            </a:r>
            <a:r>
              <a:rPr lang="cs-CZ" sz="1600" dirty="0" err="1" smtClean="0"/>
              <a:t>ruze</a:t>
            </a:r>
            <a:r>
              <a:rPr lang="cs-CZ" sz="1600" dirty="0" smtClean="0"/>
              <a:t>&gt; </a:t>
            </a:r>
          </a:p>
          <a:p>
            <a:pPr lvl="1" eaLnBrk="1" hangingPunct="1">
              <a:defRPr/>
            </a:pPr>
            <a:r>
              <a:rPr lang="cs-CZ" sz="1600" dirty="0" smtClean="0">
                <a:ea typeface="+mn-ea"/>
                <a:cs typeface="+mn-cs"/>
              </a:rPr>
              <a:t>&lt;rose&gt; </a:t>
            </a:r>
            <a:r>
              <a:rPr lang="cs-CZ" sz="1600" dirty="0" err="1" smtClean="0">
                <a:ea typeface="+mn-ea"/>
                <a:cs typeface="+mn-cs"/>
              </a:rPr>
              <a:t>Pierre</a:t>
            </a:r>
            <a:r>
              <a:rPr lang="cs-CZ" sz="1600" dirty="0" smtClean="0">
                <a:ea typeface="+mn-ea"/>
                <a:cs typeface="+mn-cs"/>
              </a:rPr>
              <a:t> de </a:t>
            </a:r>
            <a:r>
              <a:rPr lang="cs-CZ" sz="1600" dirty="0" err="1" smtClean="0">
                <a:ea typeface="+mn-ea"/>
                <a:cs typeface="+mn-cs"/>
              </a:rPr>
              <a:t>Ronsard</a:t>
            </a:r>
            <a:r>
              <a:rPr lang="cs-CZ" sz="1600" dirty="0" smtClean="0">
                <a:ea typeface="+mn-ea"/>
                <a:cs typeface="+mn-cs"/>
              </a:rPr>
              <a:t> &lt;/rose&gt;</a:t>
            </a:r>
          </a:p>
        </p:txBody>
      </p:sp>
      <p:pic>
        <p:nvPicPr>
          <p:cNvPr id="24580" name="Picture 4" descr="Rose Ed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196752"/>
            <a:ext cx="2663825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0" y="0"/>
            <a:ext cx="29241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0" y="0"/>
            <a:ext cx="29241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pic>
        <p:nvPicPr>
          <p:cNvPr id="24583" name="Picture 23" descr="Piere de Ronsard socha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13938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Athena</a:t>
            </a:r>
            <a:endParaRPr lang="cs-CZ" dirty="0" smtClean="0"/>
          </a:p>
          <a:p>
            <a:r>
              <a:rPr lang="cs-CZ" dirty="0" err="1" smtClean="0"/>
              <a:t>Gauguin</a:t>
            </a:r>
            <a:endParaRPr lang="cs-CZ" dirty="0" smtClean="0"/>
          </a:p>
          <a:p>
            <a:r>
              <a:rPr lang="cs-CZ" dirty="0" err="1" smtClean="0"/>
              <a:t>High</a:t>
            </a:r>
            <a:r>
              <a:rPr lang="cs-CZ" dirty="0" smtClean="0"/>
              <a:t> </a:t>
            </a:r>
            <a:r>
              <a:rPr lang="cs-CZ" dirty="0" err="1" smtClean="0"/>
              <a:t>Noon</a:t>
            </a:r>
            <a:endParaRPr lang="cs-CZ" dirty="0" smtClean="0"/>
          </a:p>
          <a:p>
            <a:r>
              <a:rPr lang="cs-CZ" dirty="0" err="1" smtClean="0"/>
              <a:t>Lavender</a:t>
            </a:r>
            <a:r>
              <a:rPr lang="cs-CZ" dirty="0" smtClean="0"/>
              <a:t> Baby</a:t>
            </a:r>
          </a:p>
          <a:p>
            <a:r>
              <a:rPr lang="cs-CZ" dirty="0" err="1" smtClean="0"/>
              <a:t>Lovebirds</a:t>
            </a:r>
            <a:endParaRPr lang="cs-CZ" dirty="0" smtClean="0"/>
          </a:p>
          <a:p>
            <a:r>
              <a:rPr lang="cs-CZ" dirty="0"/>
              <a:t> </a:t>
            </a:r>
            <a:r>
              <a:rPr lang="cs-CZ" dirty="0" smtClean="0"/>
              <a:t>                                   Co mají společné?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398237"/>
      </p:ext>
    </p:extLst>
  </p:cSld>
  <p:clrMapOvr>
    <a:masterClrMapping/>
  </p:clrMapOvr>
  <p:transition xmlns:p14="http://schemas.microsoft.com/office/powerpoint/2010/main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Athena</a:t>
            </a:r>
            <a:endParaRPr lang="cs-CZ" dirty="0"/>
          </a:p>
        </p:txBody>
      </p:sp>
      <p:pic>
        <p:nvPicPr>
          <p:cNvPr id="8" name="Content Placeholder 7" descr="Athena DSC_827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5213757"/>
      </p:ext>
    </p:extLst>
  </p:cSld>
  <p:clrMapOvr>
    <a:masterClrMapping/>
  </p:clrMapOvr>
  <p:transition xmlns:p14="http://schemas.microsoft.com/office/powerpoint/2010/main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High</a:t>
            </a:r>
            <a:r>
              <a:rPr lang="cs-CZ" dirty="0" smtClean="0"/>
              <a:t> </a:t>
            </a:r>
            <a:r>
              <a:rPr lang="cs-CZ" dirty="0" err="1" smtClean="0"/>
              <a:t>Noon</a:t>
            </a:r>
            <a:endParaRPr lang="cs-CZ" dirty="0"/>
          </a:p>
        </p:txBody>
      </p:sp>
      <p:pic>
        <p:nvPicPr>
          <p:cNvPr id="4" name="Content Placeholder 3" descr="High Noon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8572945"/>
      </p:ext>
    </p:extLst>
  </p:cSld>
  <p:clrMapOvr>
    <a:masterClrMapping/>
  </p:clrMapOvr>
  <p:transition xmlns:p14="http://schemas.microsoft.com/office/powerpoint/2010/main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Gauguin</a:t>
            </a:r>
            <a:endParaRPr lang="cs-CZ" dirty="0"/>
          </a:p>
        </p:txBody>
      </p:sp>
      <p:pic>
        <p:nvPicPr>
          <p:cNvPr id="4" name="Content Placeholder 3" descr="Gauguin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8248360"/>
      </p:ext>
    </p:extLst>
  </p:cSld>
  <p:clrMapOvr>
    <a:masterClrMapping/>
  </p:clrMapOvr>
  <p:transition xmlns:p14="http://schemas.microsoft.com/office/powerpoint/2010/main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Lavender</a:t>
            </a:r>
            <a:r>
              <a:rPr lang="cs-CZ" dirty="0" smtClean="0"/>
              <a:t> Baby</a:t>
            </a:r>
            <a:endParaRPr lang="cs-CZ" dirty="0"/>
          </a:p>
        </p:txBody>
      </p:sp>
      <p:pic>
        <p:nvPicPr>
          <p:cNvPr id="4" name="Content Placeholder 3" descr="Lavender Baby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8394" r="-78394"/>
          <a:stretch>
            <a:fillRect/>
          </a:stretch>
        </p:blipFill>
        <p:spPr>
          <a:xfrm>
            <a:off x="323850" y="1052513"/>
            <a:ext cx="8280400" cy="4321175"/>
          </a:xfrm>
        </p:spPr>
      </p:pic>
    </p:spTree>
    <p:extLst>
      <p:ext uri="{BB962C8B-B14F-4D97-AF65-F5344CB8AC3E}">
        <p14:creationId xmlns:p14="http://schemas.microsoft.com/office/powerpoint/2010/main" val="3299596885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Jak ukládat data? Příklad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Pouze text – uložení ASCII</a:t>
            </a:r>
          </a:p>
          <a:p>
            <a:pPr eaLnBrk="1" hangingPunct="1">
              <a:buFont typeface="Wingdings" pitchFamily="2" charset="2"/>
              <a:buNone/>
            </a:pPr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r>
              <a:rPr lang="cs-CZ" dirty="0" smtClean="0"/>
              <a:t>Hexadecimální výpis</a:t>
            </a:r>
          </a:p>
          <a:p>
            <a:pPr eaLnBrk="1" hangingPunct="1"/>
            <a:endParaRPr lang="cs-CZ" dirty="0" smtClean="0"/>
          </a:p>
        </p:txBody>
      </p:sp>
      <p:pic>
        <p:nvPicPr>
          <p:cNvPr id="6148" name="Picture 4" descr="Priklad1 hex c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65913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Priklad1 txt c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44824"/>
            <a:ext cx="3048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lipsa 10"/>
          <p:cNvSpPr/>
          <p:nvPr/>
        </p:nvSpPr>
        <p:spPr>
          <a:xfrm>
            <a:off x="2483768" y="5517232"/>
            <a:ext cx="223224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ASCII 61 </a:t>
            </a:r>
            <a:r>
              <a:rPr lang="cs-CZ" dirty="0" err="1" smtClean="0"/>
              <a:t>hex</a:t>
            </a:r>
            <a:r>
              <a:rPr lang="cs-CZ" dirty="0" smtClean="0"/>
              <a:t> = 97 = a</a:t>
            </a:r>
            <a:endParaRPr lang="en-GB" dirty="0"/>
          </a:p>
        </p:txBody>
      </p:sp>
      <p:cxnSp>
        <p:nvCxnSpPr>
          <p:cNvPr id="19" name="Přímá spojovací šipka 18"/>
          <p:cNvCxnSpPr/>
          <p:nvPr/>
        </p:nvCxnSpPr>
        <p:spPr>
          <a:xfrm>
            <a:off x="2411760" y="5085184"/>
            <a:ext cx="648072" cy="504056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šipka 21"/>
          <p:cNvCxnSpPr/>
          <p:nvPr/>
        </p:nvCxnSpPr>
        <p:spPr>
          <a:xfrm>
            <a:off x="3419872" y="5013176"/>
            <a:ext cx="648072" cy="504056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Lovebirds</a:t>
            </a:r>
            <a:endParaRPr lang="cs-CZ" dirty="0"/>
          </a:p>
        </p:txBody>
      </p:sp>
      <p:pic>
        <p:nvPicPr>
          <p:cNvPr id="4" name="Content Placeholder 3" descr="Lovebirds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2506486"/>
      </p:ext>
    </p:extLst>
  </p:cSld>
  <p:clrMapOvr>
    <a:masterClrMapping/>
  </p:clrMapOvr>
  <p:transition xmlns:p14="http://schemas.microsoft.com/office/powerpoint/2010/main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&lt;peony&gt; </a:t>
            </a:r>
            <a:r>
              <a:rPr lang="cs-CZ" dirty="0" err="1" smtClean="0"/>
              <a:t>Athena</a:t>
            </a:r>
            <a:r>
              <a:rPr lang="cs-CZ" dirty="0" smtClean="0"/>
              <a:t> &lt;/ peony</a:t>
            </a:r>
            <a:r>
              <a:rPr lang="cs-CZ" dirty="0"/>
              <a:t>&gt; </a:t>
            </a:r>
            <a:endParaRPr lang="cs-CZ" dirty="0" smtClean="0"/>
          </a:p>
          <a:p>
            <a:r>
              <a:rPr lang="cs-CZ" dirty="0"/>
              <a:t>&lt;peony&gt; </a:t>
            </a:r>
            <a:r>
              <a:rPr lang="cs-CZ" dirty="0" err="1"/>
              <a:t>Gauguin</a:t>
            </a:r>
            <a:r>
              <a:rPr lang="cs-CZ" dirty="0"/>
              <a:t> &lt;/ peony&gt; </a:t>
            </a:r>
            <a:endParaRPr lang="cs-CZ" dirty="0" smtClean="0"/>
          </a:p>
          <a:p>
            <a:r>
              <a:rPr lang="cs-CZ" dirty="0" smtClean="0"/>
              <a:t>&lt;</a:t>
            </a:r>
            <a:r>
              <a:rPr lang="cs-CZ" dirty="0"/>
              <a:t>peony&gt; </a:t>
            </a:r>
            <a:r>
              <a:rPr lang="cs-CZ" dirty="0" err="1" smtClean="0"/>
              <a:t>High</a:t>
            </a:r>
            <a:r>
              <a:rPr lang="cs-CZ" dirty="0" smtClean="0"/>
              <a:t> </a:t>
            </a:r>
            <a:r>
              <a:rPr lang="cs-CZ" dirty="0" err="1" smtClean="0"/>
              <a:t>Noon</a:t>
            </a:r>
            <a:r>
              <a:rPr lang="cs-CZ" dirty="0" smtClean="0"/>
              <a:t> </a:t>
            </a:r>
            <a:r>
              <a:rPr lang="cs-CZ" dirty="0"/>
              <a:t>&lt;/ peony&gt; </a:t>
            </a:r>
            <a:endParaRPr lang="cs-CZ" dirty="0" smtClean="0"/>
          </a:p>
          <a:p>
            <a:r>
              <a:rPr lang="cs-CZ" dirty="0"/>
              <a:t>&lt;peony&gt; </a:t>
            </a:r>
            <a:r>
              <a:rPr lang="cs-CZ" dirty="0" err="1" smtClean="0"/>
              <a:t>Lavender</a:t>
            </a:r>
            <a:r>
              <a:rPr lang="cs-CZ" dirty="0" smtClean="0"/>
              <a:t> Baby </a:t>
            </a:r>
            <a:r>
              <a:rPr lang="cs-CZ" dirty="0"/>
              <a:t>&lt;/ peony&gt; </a:t>
            </a:r>
          </a:p>
          <a:p>
            <a:r>
              <a:rPr lang="cs-CZ" dirty="0" smtClean="0"/>
              <a:t>&lt;</a:t>
            </a:r>
            <a:r>
              <a:rPr lang="cs-CZ" dirty="0"/>
              <a:t>peony&gt; </a:t>
            </a:r>
            <a:r>
              <a:rPr lang="cs-CZ" dirty="0" err="1" smtClean="0"/>
              <a:t>Lovebirds</a:t>
            </a:r>
            <a:r>
              <a:rPr lang="cs-CZ" dirty="0" smtClean="0"/>
              <a:t> </a:t>
            </a:r>
            <a:r>
              <a:rPr lang="cs-CZ" dirty="0"/>
              <a:t>&lt;/ peony&gt;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2113399"/>
      </p:ext>
    </p:extLst>
  </p:cSld>
  <p:clrMapOvr>
    <a:masterClrMapping/>
  </p:clrMapOvr>
  <p:transition xmlns:p14="http://schemas.microsoft.com/office/powerpoint/2010/main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pivoňky - Excel</a:t>
            </a:r>
            <a:endParaRPr lang="cs-CZ" dirty="0"/>
          </a:p>
        </p:txBody>
      </p:sp>
      <p:pic>
        <p:nvPicPr>
          <p:cNvPr id="4" name="Content Placeholder 3" descr="Screen shot 2014-10-07 at 9.25.47 AM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9235" b="-392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0334599"/>
      </p:ext>
    </p:extLst>
  </p:cSld>
  <p:clrMapOvr>
    <a:masterClrMapping/>
  </p:clrMapOvr>
  <p:transition xmlns:p14="http://schemas.microsoft.com/office/powerpoint/2010/main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pivoňky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dirty="0"/>
              <a:t>&lt;</a:t>
            </a:r>
            <a:r>
              <a:rPr lang="cs-CZ" dirty="0" err="1" smtClean="0"/>
              <a:t>pivonky</a:t>
            </a:r>
            <a:r>
              <a:rPr lang="cs-CZ" dirty="0" smtClean="0"/>
              <a:t>&gt;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&lt;my peony id="100"&gt;</a:t>
            </a:r>
          </a:p>
          <a:p>
            <a:pPr marL="0" indent="0">
              <a:buNone/>
            </a:pPr>
            <a:r>
              <a:rPr lang="cs-CZ" dirty="0"/>
              <a:t>			&lt;</a:t>
            </a:r>
            <a:r>
              <a:rPr lang="cs-CZ" dirty="0" err="1"/>
              <a:t>name</a:t>
            </a:r>
            <a:r>
              <a:rPr lang="cs-CZ" dirty="0"/>
              <a:t>&gt;</a:t>
            </a:r>
            <a:r>
              <a:rPr lang="cs-CZ" dirty="0" err="1"/>
              <a:t>Athena</a:t>
            </a:r>
            <a:r>
              <a:rPr lang="cs-CZ" dirty="0"/>
              <a:t>&lt;/</a:t>
            </a:r>
            <a:r>
              <a:rPr lang="cs-CZ" dirty="0" err="1"/>
              <a:t>name</a:t>
            </a:r>
            <a:r>
              <a:rPr lang="cs-CZ" dirty="0"/>
              <a:t>&gt;</a:t>
            </a:r>
          </a:p>
          <a:p>
            <a:pPr marL="0" indent="0">
              <a:buNone/>
            </a:pPr>
            <a:r>
              <a:rPr lang="cs-CZ" dirty="0"/>
              <a:t>			&lt;type&gt;Hybrid </a:t>
            </a:r>
            <a:r>
              <a:rPr lang="cs-CZ" dirty="0" err="1"/>
              <a:t>Herbaceous</a:t>
            </a:r>
            <a:r>
              <a:rPr lang="cs-CZ" dirty="0"/>
              <a:t> peony&lt;/type&gt;</a:t>
            </a:r>
          </a:p>
          <a:p>
            <a:pPr marL="0" indent="0">
              <a:buNone/>
            </a:pPr>
            <a:r>
              <a:rPr lang="cs-CZ" dirty="0"/>
              <a:t>			&lt;</a:t>
            </a:r>
            <a:r>
              <a:rPr lang="cs-CZ" dirty="0" err="1"/>
              <a:t>breeder</a:t>
            </a:r>
            <a:r>
              <a:rPr lang="cs-CZ" dirty="0"/>
              <a:t>&gt;</a:t>
            </a:r>
            <a:r>
              <a:rPr lang="cs-CZ" dirty="0" err="1"/>
              <a:t>Saunders</a:t>
            </a:r>
            <a:r>
              <a:rPr lang="cs-CZ" dirty="0"/>
              <a:t>, 1960, USA&lt;/</a:t>
            </a:r>
            <a:r>
              <a:rPr lang="cs-CZ" dirty="0" err="1"/>
              <a:t>breeder</a:t>
            </a:r>
            <a:r>
              <a:rPr lang="cs-CZ" dirty="0"/>
              <a:t>&gt;</a:t>
            </a:r>
          </a:p>
          <a:p>
            <a:pPr marL="0" indent="0">
              <a:buNone/>
            </a:pPr>
            <a:r>
              <a:rPr lang="cs-CZ" dirty="0"/>
              <a:t>			&lt;garden place&gt; HL1&lt;/garden place&gt;</a:t>
            </a:r>
          </a:p>
          <a:p>
            <a:pPr marL="0" indent="0">
              <a:buNone/>
            </a:pPr>
            <a:r>
              <a:rPr lang="cs-CZ" dirty="0"/>
              <a:t>			&lt;</a:t>
            </a:r>
            <a:r>
              <a:rPr lang="cs-CZ" dirty="0" err="1"/>
              <a:t>remarks</a:t>
            </a:r>
            <a:r>
              <a:rPr lang="cs-CZ" dirty="0"/>
              <a:t>&gt;very early </a:t>
            </a:r>
            <a:r>
              <a:rPr lang="cs-CZ" dirty="0" err="1"/>
              <a:t>season</a:t>
            </a:r>
            <a:r>
              <a:rPr lang="cs-CZ" dirty="0"/>
              <a:t>&lt;</a:t>
            </a:r>
            <a:r>
              <a:rPr lang="cs-CZ" dirty="0" err="1"/>
              <a:t>remarks</a:t>
            </a:r>
            <a:r>
              <a:rPr lang="cs-CZ" dirty="0"/>
              <a:t>&gt;</a:t>
            </a:r>
          </a:p>
          <a:p>
            <a:pPr marL="0" indent="0">
              <a:buNone/>
            </a:pPr>
            <a:r>
              <a:rPr lang="cs-CZ" dirty="0"/>
              <a:t>		&lt;/my peony&gt;</a:t>
            </a:r>
          </a:p>
          <a:p>
            <a:pPr marL="0" indent="0">
              <a:buNone/>
            </a:pPr>
            <a:r>
              <a:rPr lang="cs-CZ" dirty="0"/>
              <a:t>		&lt;my peony id="101"&gt;</a:t>
            </a:r>
          </a:p>
          <a:p>
            <a:pPr marL="0" indent="0">
              <a:buNone/>
            </a:pPr>
            <a:r>
              <a:rPr lang="cs-CZ" dirty="0"/>
              <a:t>			&lt;</a:t>
            </a:r>
            <a:r>
              <a:rPr lang="cs-CZ" dirty="0" err="1"/>
              <a:t>name</a:t>
            </a:r>
            <a:r>
              <a:rPr lang="cs-CZ" dirty="0"/>
              <a:t>&gt;</a:t>
            </a:r>
            <a:r>
              <a:rPr lang="cs-CZ" dirty="0" err="1"/>
              <a:t>Gauguin</a:t>
            </a:r>
            <a:r>
              <a:rPr lang="cs-CZ" dirty="0"/>
              <a:t>&lt;/</a:t>
            </a:r>
            <a:r>
              <a:rPr lang="cs-CZ" dirty="0" err="1"/>
              <a:t>name</a:t>
            </a:r>
            <a:r>
              <a:rPr lang="cs-CZ" dirty="0"/>
              <a:t>&gt;</a:t>
            </a:r>
          </a:p>
          <a:p>
            <a:pPr marL="0" indent="0">
              <a:buNone/>
            </a:pPr>
            <a:r>
              <a:rPr lang="cs-CZ" dirty="0"/>
              <a:t>			&lt;type&gt;Hybrid </a:t>
            </a:r>
            <a:r>
              <a:rPr lang="cs-CZ" dirty="0" err="1"/>
              <a:t>Tree</a:t>
            </a:r>
            <a:r>
              <a:rPr lang="cs-CZ" dirty="0"/>
              <a:t> peony&lt;/type&gt;</a:t>
            </a:r>
          </a:p>
          <a:p>
            <a:pPr marL="0" indent="0">
              <a:buNone/>
            </a:pPr>
            <a:r>
              <a:rPr lang="cs-CZ" dirty="0"/>
              <a:t>			&lt;</a:t>
            </a:r>
            <a:r>
              <a:rPr lang="cs-CZ" dirty="0" err="1"/>
              <a:t>breeder</a:t>
            </a:r>
            <a:r>
              <a:rPr lang="cs-CZ" dirty="0"/>
              <a:t>&gt;</a:t>
            </a:r>
            <a:r>
              <a:rPr lang="cs-CZ" dirty="0" err="1"/>
              <a:t>Daphnis</a:t>
            </a:r>
            <a:r>
              <a:rPr lang="cs-CZ" dirty="0"/>
              <a:t>, 1965, USA&lt;/</a:t>
            </a:r>
            <a:r>
              <a:rPr lang="cs-CZ" dirty="0" err="1"/>
              <a:t>breeder</a:t>
            </a:r>
            <a:r>
              <a:rPr lang="cs-CZ" dirty="0"/>
              <a:t>&gt;</a:t>
            </a:r>
          </a:p>
          <a:p>
            <a:pPr marL="0" indent="0">
              <a:buNone/>
            </a:pPr>
            <a:r>
              <a:rPr lang="cs-CZ" dirty="0"/>
              <a:t>			&lt;garden place&gt;před boudou č. 2&lt;/garden place&gt;</a:t>
            </a:r>
          </a:p>
          <a:p>
            <a:pPr marL="0" indent="0">
              <a:buNone/>
            </a:pPr>
            <a:r>
              <a:rPr lang="cs-CZ" dirty="0"/>
              <a:t>			&lt;</a:t>
            </a:r>
            <a:r>
              <a:rPr lang="cs-CZ" dirty="0" err="1"/>
              <a:t>remarks</a:t>
            </a:r>
            <a:r>
              <a:rPr lang="cs-CZ" dirty="0"/>
              <a:t>&gt;velmi obdivovaná pivoňka&lt;</a:t>
            </a:r>
            <a:r>
              <a:rPr lang="cs-CZ" dirty="0" err="1"/>
              <a:t>remarks</a:t>
            </a:r>
            <a:r>
              <a:rPr lang="cs-CZ" dirty="0"/>
              <a:t>&gt;</a:t>
            </a:r>
          </a:p>
          <a:p>
            <a:pPr marL="0" indent="0">
              <a:buNone/>
            </a:pPr>
            <a:r>
              <a:rPr lang="cs-CZ" dirty="0"/>
              <a:t>		&lt;/my peony&gt;</a:t>
            </a:r>
          </a:p>
          <a:p>
            <a:r>
              <a:rPr lang="cs-CZ" dirty="0" smtClean="0"/>
              <a:t>&lt;</a:t>
            </a:r>
            <a:r>
              <a:rPr lang="cs-CZ" dirty="0"/>
              <a:t>/</a:t>
            </a:r>
            <a:r>
              <a:rPr lang="cs-CZ" dirty="0" err="1" smtClean="0"/>
              <a:t>pivonky</a:t>
            </a:r>
            <a:r>
              <a:rPr lang="cs-CZ" dirty="0" smtClean="0"/>
              <a:t>&gt;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1749377"/>
      </p:ext>
    </p:extLst>
  </p:cSld>
  <p:clrMapOvr>
    <a:masterClrMapping/>
  </p:clrMapOvr>
  <p:transition xmlns:p14="http://schemas.microsoft.com/office/powerpoint/2010/main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23623"/>
            <a:ext cx="8077200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XML – stromová struktura</a:t>
            </a:r>
          </a:p>
        </p:txBody>
      </p:sp>
      <p:pic>
        <p:nvPicPr>
          <p:cNvPr id="25606" name="Zástupný symbol pro obsah 7" descr="XM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980728"/>
            <a:ext cx="4371975" cy="4530725"/>
          </a:xfrm>
        </p:spPr>
      </p:pic>
      <p:sp>
        <p:nvSpPr>
          <p:cNvPr id="25607" name="TextovéPole 8"/>
          <p:cNvSpPr txBox="1">
            <a:spLocks noChangeArrowheads="1"/>
          </p:cNvSpPr>
          <p:nvPr/>
        </p:nvSpPr>
        <p:spPr bwMode="auto">
          <a:xfrm>
            <a:off x="6572250" y="1280741"/>
            <a:ext cx="8255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dirty="0"/>
              <a:t>prolog</a:t>
            </a:r>
          </a:p>
        </p:txBody>
      </p:sp>
      <p:cxnSp>
        <p:nvCxnSpPr>
          <p:cNvPr id="11" name="Tvar 10"/>
          <p:cNvCxnSpPr>
            <a:stCxn id="25607" idx="0"/>
          </p:cNvCxnSpPr>
          <p:nvPr/>
        </p:nvCxnSpPr>
        <p:spPr>
          <a:xfrm rot="16200000" flipV="1">
            <a:off x="6278562" y="574304"/>
            <a:ext cx="214313" cy="119856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9" name="TextovéPole 11"/>
          <p:cNvSpPr txBox="1">
            <a:spLocks noChangeArrowheads="1"/>
          </p:cNvSpPr>
          <p:nvPr/>
        </p:nvSpPr>
        <p:spPr bwMode="auto">
          <a:xfrm>
            <a:off x="6572250" y="2209428"/>
            <a:ext cx="2005013" cy="369888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kořenový element</a:t>
            </a:r>
          </a:p>
        </p:txBody>
      </p:sp>
      <p:cxnSp>
        <p:nvCxnSpPr>
          <p:cNvPr id="14" name="Pravoúhlá spojovací čára 13"/>
          <p:cNvCxnSpPr/>
          <p:nvPr/>
        </p:nvCxnSpPr>
        <p:spPr>
          <a:xfrm rot="10800000">
            <a:off x="4000500" y="1423616"/>
            <a:ext cx="2500313" cy="9699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ravoúhlá spojovací čára 15"/>
          <p:cNvCxnSpPr/>
          <p:nvPr/>
        </p:nvCxnSpPr>
        <p:spPr>
          <a:xfrm rot="10800000" flipV="1">
            <a:off x="3714750" y="2423741"/>
            <a:ext cx="3071813" cy="292893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Validační schémata</a:t>
            </a:r>
            <a:endParaRPr lang="en-GB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cs-CZ" smtClean="0"/>
              <a:t>nestačí vytvořit soubor typu XML, je třeba ještě vytvořit (nebo mít k disposici)  tzv. schéma XML</a:t>
            </a:r>
          </a:p>
          <a:p>
            <a:pPr eaLnBrk="1" hangingPunct="1"/>
            <a:r>
              <a:rPr lang="cs-CZ" smtClean="0"/>
              <a:t>Jazyk DTD – Data Type Definition – definice typů elementů</a:t>
            </a:r>
          </a:p>
          <a:p>
            <a:pPr eaLnBrk="1" hangingPunct="1"/>
            <a:r>
              <a:rPr lang="cs-CZ" smtClean="0"/>
              <a:t>Jazyk XML Schema – XSD (XML Schema Definition)</a:t>
            </a:r>
          </a:p>
          <a:p>
            <a:pPr lvl="1" eaLnBrk="1" hangingPunct="1"/>
            <a:r>
              <a:rPr lang="cs-CZ" smtClean="0"/>
              <a:t>RNG - Relax NG – standardní schéma</a:t>
            </a:r>
          </a:p>
          <a:p>
            <a:pPr lvl="1" eaLnBrk="1" hangingPunct="1"/>
            <a:r>
              <a:rPr lang="cs-CZ" b="1" smtClean="0"/>
              <a:t>RNC – Relax NG – kompaktní forma</a:t>
            </a:r>
          </a:p>
          <a:p>
            <a:pPr lvl="1" eaLnBrk="1" hangingPunct="1"/>
            <a:r>
              <a:rPr lang="cs-CZ" smtClean="0"/>
              <a:t>Viz „XML priklad.zip“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 značek – schéma </a:t>
            </a:r>
            <a:r>
              <a:rPr lang="cs-CZ" dirty="0" err="1" smtClean="0"/>
              <a:t>Relax</a:t>
            </a:r>
            <a:r>
              <a:rPr lang="cs-CZ" dirty="0" smtClean="0"/>
              <a:t> NG</a:t>
            </a:r>
            <a:endParaRPr lang="cs-CZ" dirty="0"/>
          </a:p>
        </p:txBody>
      </p:sp>
      <p:pic>
        <p:nvPicPr>
          <p:cNvPr id="4" name="Content Placeholder 3" descr="Screen shot 2013-02-21 at 2.14.59 PM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2364" r="-22364"/>
          <a:stretch>
            <a:fillRect/>
          </a:stretch>
        </p:blipFill>
        <p:spPr>
          <a:xfrm>
            <a:off x="-252536" y="1124744"/>
            <a:ext cx="8280920" cy="4320481"/>
          </a:xfrm>
        </p:spPr>
      </p:pic>
    </p:spTree>
    <p:extLst>
      <p:ext uri="{BB962C8B-B14F-4D97-AF65-F5344CB8AC3E}">
        <p14:creationId xmlns:p14="http://schemas.microsoft.com/office/powerpoint/2010/main" val="3694111724"/>
      </p:ext>
    </p:extLst>
  </p:cSld>
  <p:clrMapOvr>
    <a:masterClrMapping/>
  </p:clrMapOvr>
  <p:transition xmlns:p14="http://schemas.microsoft.com/office/powerpoint/2010/main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Osnova</a:t>
            </a:r>
            <a:endParaRPr lang="en-GB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Úvod</a:t>
            </a:r>
            <a:endParaRPr lang="en-GB" smtClean="0"/>
          </a:p>
          <a:p>
            <a:pPr eaLnBrk="1" hangingPunct="1"/>
            <a:r>
              <a:rPr lang="cs-CZ" smtClean="0"/>
              <a:t>Ukládání a výměna dat</a:t>
            </a:r>
          </a:p>
          <a:p>
            <a:pPr eaLnBrk="1" hangingPunct="1"/>
            <a:r>
              <a:rPr lang="cs-CZ" smtClean="0"/>
              <a:t>Značkovací jazyky</a:t>
            </a:r>
          </a:p>
          <a:p>
            <a:pPr eaLnBrk="1" hangingPunct="1"/>
            <a:r>
              <a:rPr lang="cs-CZ" smtClean="0"/>
              <a:t>Jazyk XML</a:t>
            </a:r>
          </a:p>
          <a:p>
            <a:pPr eaLnBrk="1" hangingPunct="1"/>
            <a:r>
              <a:rPr lang="cs-CZ" smtClean="0"/>
              <a:t>Data a metadata</a:t>
            </a:r>
          </a:p>
          <a:p>
            <a:pPr eaLnBrk="1" hangingPunct="1"/>
            <a:r>
              <a:rPr lang="cs-CZ" b="1" smtClean="0"/>
              <a:t>Aplikace XML</a:t>
            </a:r>
          </a:p>
          <a:p>
            <a:pPr eaLnBrk="1" hangingPunct="1"/>
            <a:r>
              <a:rPr lang="cs-CZ" smtClean="0"/>
              <a:t>Závěr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/>
              <a:t>Příklady aplikací XML</a:t>
            </a:r>
            <a:endParaRPr lang="en-GB" b="1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technologie XML pro popisné dokumenty (</a:t>
            </a:r>
            <a:r>
              <a:rPr lang="cs-CZ" dirty="0" err="1" smtClean="0"/>
              <a:t>Narrative</a:t>
            </a:r>
            <a:r>
              <a:rPr lang="cs-CZ" dirty="0" smtClean="0"/>
              <a:t> </a:t>
            </a:r>
            <a:r>
              <a:rPr lang="cs-CZ" dirty="0" err="1" smtClean="0"/>
              <a:t>like</a:t>
            </a:r>
            <a:r>
              <a:rPr lang="cs-CZ" dirty="0" smtClean="0"/>
              <a:t> </a:t>
            </a:r>
            <a:r>
              <a:rPr lang="cs-CZ" dirty="0" err="1" smtClean="0"/>
              <a:t>documents</a:t>
            </a:r>
            <a:r>
              <a:rPr lang="cs-CZ" dirty="0" smtClean="0"/>
              <a:t>), např. XHTML, Office Open XML, </a:t>
            </a:r>
            <a:r>
              <a:rPr lang="cs-CZ" b="1" dirty="0" err="1" smtClean="0"/>
              <a:t>OpenDocument</a:t>
            </a:r>
            <a:r>
              <a:rPr lang="cs-CZ" dirty="0" smtClean="0"/>
              <a:t> (</a:t>
            </a:r>
            <a:r>
              <a:rPr lang="cs-CZ" b="1" dirty="0" smtClean="0"/>
              <a:t>ODF</a:t>
            </a:r>
            <a:r>
              <a:rPr lang="cs-CZ" dirty="0" smtClean="0"/>
              <a:t>) .</a:t>
            </a:r>
            <a:r>
              <a:rPr lang="cs-CZ" dirty="0" err="1" smtClean="0"/>
              <a:t>odt</a:t>
            </a:r>
            <a:endParaRPr lang="cs-CZ" dirty="0" smtClean="0"/>
          </a:p>
          <a:p>
            <a:pPr eaLnBrk="1" hangingPunct="1"/>
            <a:r>
              <a:rPr lang="cs-CZ" dirty="0" smtClean="0"/>
              <a:t>technologie pro databázové dokumenty (</a:t>
            </a:r>
            <a:r>
              <a:rPr lang="cs-CZ" dirty="0" err="1" smtClean="0"/>
              <a:t>Record</a:t>
            </a:r>
            <a:r>
              <a:rPr lang="cs-CZ" dirty="0" smtClean="0"/>
              <a:t> </a:t>
            </a:r>
            <a:r>
              <a:rPr lang="cs-CZ" dirty="0" err="1" smtClean="0"/>
              <a:t>like</a:t>
            </a:r>
            <a:r>
              <a:rPr lang="cs-CZ" dirty="0" smtClean="0"/>
              <a:t> </a:t>
            </a:r>
            <a:r>
              <a:rPr lang="cs-CZ" dirty="0" err="1" smtClean="0"/>
              <a:t>documents</a:t>
            </a:r>
            <a:r>
              <a:rPr lang="cs-CZ" dirty="0" smtClean="0"/>
              <a:t>), např. DOM, XML </a:t>
            </a:r>
            <a:r>
              <a:rPr lang="cs-CZ" dirty="0" err="1" smtClean="0"/>
              <a:t>Schema</a:t>
            </a:r>
            <a:r>
              <a:rPr lang="cs-CZ" dirty="0" smtClean="0"/>
              <a:t>, RSS, web </a:t>
            </a:r>
            <a:r>
              <a:rPr lang="cs-CZ" dirty="0" err="1" smtClean="0"/>
              <a:t>services</a:t>
            </a:r>
            <a:r>
              <a:rPr lang="cs-CZ" dirty="0" smtClean="0"/>
              <a:t>.</a:t>
            </a: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Specifikace XML</a:t>
            </a:r>
            <a:endParaRPr lang="en-GB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/>
            <a:r>
              <a:rPr lang="cs-CZ" smtClean="0"/>
              <a:t>Podle obsahové orientace lze rozdělit na </a:t>
            </a:r>
          </a:p>
          <a:p>
            <a:pPr marL="952500" lvl="1" indent="-495300" eaLnBrk="1" hangingPunct="1"/>
            <a:r>
              <a:rPr lang="cs-CZ" smtClean="0"/>
              <a:t>dokumenty (Document-oriented Specification),</a:t>
            </a:r>
          </a:p>
          <a:p>
            <a:pPr marL="952500" lvl="1" indent="-495300" eaLnBrk="1" hangingPunct="1"/>
            <a:r>
              <a:rPr lang="cs-CZ" smtClean="0"/>
              <a:t>předávání zpráv (Message-oriented Specification),</a:t>
            </a:r>
          </a:p>
          <a:p>
            <a:pPr marL="952500" lvl="1" indent="-495300" eaLnBrk="1" hangingPunct="1"/>
            <a:r>
              <a:rPr lang="cs-CZ" smtClean="0"/>
              <a:t>e-podnikání (E-business Specification)</a:t>
            </a:r>
          </a:p>
          <a:p>
            <a:pPr marL="952500" lvl="1" indent="-495300" eaLnBrk="1" hangingPunct="1"/>
            <a:r>
              <a:rPr lang="cs-CZ" smtClean="0"/>
              <a:t>komunity, odvětví a obory (Community Vocabularies).</a:t>
            </a:r>
            <a:endParaRPr lang="en-GB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Jak ukládat data? Příklad 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Specifický binární formát Word 2003</a:t>
            </a:r>
          </a:p>
          <a:p>
            <a:pPr eaLnBrk="1" hangingPunct="1">
              <a:buFont typeface="Wingdings" pitchFamily="2" charset="2"/>
              <a:buNone/>
            </a:pPr>
            <a:endParaRPr lang="cs-CZ" smtClean="0"/>
          </a:p>
          <a:p>
            <a:pPr eaLnBrk="1" hangingPunct="1"/>
            <a:endParaRPr lang="cs-CZ" smtClean="0"/>
          </a:p>
          <a:p>
            <a:pPr eaLnBrk="1" hangingPunct="1"/>
            <a:endParaRPr lang="cs-CZ" smtClean="0"/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 </a:t>
            </a:r>
          </a:p>
        </p:txBody>
      </p:sp>
      <p:pic>
        <p:nvPicPr>
          <p:cNvPr id="7172" name="Picture 4" descr="Priklad2 doc c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916832"/>
            <a:ext cx="417671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Priklad2 hex c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068960"/>
            <a:ext cx="5329237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Příklady ad 1)</a:t>
            </a:r>
            <a:endParaRPr lang="en-GB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cs-CZ" sz="2000" smtClean="0"/>
              <a:t>Ověřování identity - XML Digital Signature, XCBF (XML Common Biometric Format)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smtClean="0"/>
              <a:t>Zajištění důvěrnosti a soukromí - P3P (Platform for Privacy Preferences), 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smtClean="0"/>
              <a:t>Řízení digitálních práv - XrML (Extensible Rights Management Language)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smtClean="0"/>
              <a:t>Řízení výměny obsahu – RSS (Really Simple Syndication)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smtClean="0"/>
              <a:t>Zajištění popisu zdrojů - RDF (Resource Description Framework)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smtClean="0"/>
              <a:t>Grafika a multimédia - SVG (Scalable Vector Graphics), SMIL (Synchronized Multimedia Integration Language), VRML (Virtual Reality Markup Language) 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smtClean="0"/>
              <a:t>www  - XHTML, DOM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smtClean="0"/>
              <a:t>Hlasové služby - VoiceXML</a:t>
            </a:r>
            <a:endParaRPr lang="en-GB" sz="200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Příklady ad 2)</a:t>
            </a:r>
            <a:endParaRPr lang="en-GB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b="1" dirty="0" smtClean="0"/>
              <a:t>podpora komunikace</a:t>
            </a:r>
            <a:r>
              <a:rPr lang="cs-CZ" dirty="0" smtClean="0"/>
              <a:t> mezi programovými systémy, </a:t>
            </a:r>
            <a:r>
              <a:rPr lang="cs-CZ" b="1" dirty="0" smtClean="0"/>
              <a:t>zajišťování webových služeb</a:t>
            </a:r>
            <a:r>
              <a:rPr lang="cs-CZ" dirty="0" smtClean="0"/>
              <a:t> (web </a:t>
            </a:r>
            <a:r>
              <a:rPr lang="cs-CZ" dirty="0" err="1" smtClean="0"/>
              <a:t>services</a:t>
            </a:r>
            <a:r>
              <a:rPr lang="cs-CZ" dirty="0" smtClean="0"/>
              <a:t>):</a:t>
            </a:r>
          </a:p>
          <a:p>
            <a:pPr lvl="1" eaLnBrk="1" hangingPunct="1"/>
            <a:r>
              <a:rPr lang="cs-CZ" dirty="0" smtClean="0"/>
              <a:t>SOAP (</a:t>
            </a:r>
            <a:r>
              <a:rPr lang="cs-CZ" dirty="0" err="1" smtClean="0"/>
              <a:t>Simple</a:t>
            </a:r>
            <a:r>
              <a:rPr lang="cs-CZ" dirty="0" smtClean="0"/>
              <a:t> </a:t>
            </a:r>
            <a:r>
              <a:rPr lang="cs-CZ" dirty="0" err="1" smtClean="0"/>
              <a:t>Object</a:t>
            </a:r>
            <a:r>
              <a:rPr lang="cs-CZ" dirty="0" smtClean="0"/>
              <a:t> Access </a:t>
            </a:r>
            <a:r>
              <a:rPr lang="cs-CZ" dirty="0" err="1" smtClean="0"/>
              <a:t>Protocol</a:t>
            </a:r>
            <a:r>
              <a:rPr lang="cs-CZ" dirty="0" smtClean="0"/>
              <a:t>), </a:t>
            </a:r>
          </a:p>
          <a:p>
            <a:pPr lvl="1" eaLnBrk="1" hangingPunct="1"/>
            <a:r>
              <a:rPr lang="cs-CZ" dirty="0" smtClean="0"/>
              <a:t>XML </a:t>
            </a:r>
            <a:r>
              <a:rPr lang="cs-CZ" dirty="0" err="1" smtClean="0"/>
              <a:t>Protocol</a:t>
            </a:r>
            <a:r>
              <a:rPr lang="cs-CZ" dirty="0" smtClean="0"/>
              <a:t>,</a:t>
            </a:r>
          </a:p>
          <a:p>
            <a:pPr lvl="1" eaLnBrk="1" hangingPunct="1"/>
            <a:r>
              <a:rPr lang="cs-CZ" dirty="0" smtClean="0"/>
              <a:t>WSDL (Web </a:t>
            </a:r>
            <a:r>
              <a:rPr lang="cs-CZ" dirty="0" err="1" smtClean="0"/>
              <a:t>Service</a:t>
            </a:r>
            <a:r>
              <a:rPr lang="cs-CZ" dirty="0" smtClean="0"/>
              <a:t> </a:t>
            </a:r>
            <a:r>
              <a:rPr lang="cs-CZ" dirty="0" err="1" smtClean="0"/>
              <a:t>Definition</a:t>
            </a:r>
            <a:r>
              <a:rPr lang="cs-CZ" dirty="0" smtClean="0"/>
              <a:t> </a:t>
            </a:r>
            <a:r>
              <a:rPr lang="cs-CZ" dirty="0" err="1" smtClean="0"/>
              <a:t>Language</a:t>
            </a:r>
            <a:r>
              <a:rPr lang="cs-CZ" dirty="0" smtClean="0"/>
              <a:t>),</a:t>
            </a:r>
          </a:p>
          <a:p>
            <a:pPr lvl="1" eaLnBrk="1" hangingPunct="1"/>
            <a:r>
              <a:rPr lang="cs-CZ" dirty="0" smtClean="0"/>
              <a:t>UDDI (</a:t>
            </a:r>
            <a:r>
              <a:rPr lang="cs-CZ" dirty="0" err="1" smtClean="0"/>
              <a:t>Universal</a:t>
            </a:r>
            <a:r>
              <a:rPr lang="cs-CZ" dirty="0" smtClean="0"/>
              <a:t> </a:t>
            </a:r>
            <a:r>
              <a:rPr lang="cs-CZ" dirty="0" err="1" smtClean="0"/>
              <a:t>Description</a:t>
            </a:r>
            <a:r>
              <a:rPr lang="cs-CZ" dirty="0" smtClean="0"/>
              <a:t>, </a:t>
            </a:r>
            <a:r>
              <a:rPr lang="cs-CZ" dirty="0" err="1" smtClean="0"/>
              <a:t>Discovery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Integration</a:t>
            </a:r>
            <a:r>
              <a:rPr lang="cs-CZ" dirty="0" smtClean="0"/>
              <a:t>)</a:t>
            </a: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Příklady ad 3)</a:t>
            </a:r>
            <a:endParaRPr lang="en-GB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smtClean="0"/>
              <a:t>elektronická tržiště</a:t>
            </a:r>
            <a:r>
              <a:rPr lang="cs-CZ" smtClean="0"/>
              <a:t> - ARIBA cXML, OBI (Open Buying on the Internet)</a:t>
            </a:r>
          </a:p>
          <a:p>
            <a:pPr eaLnBrk="1" hangingPunct="1"/>
            <a:r>
              <a:rPr lang="cs-CZ" b="1" smtClean="0"/>
              <a:t>elektronický obchod a elektronická výměna zpráv</a:t>
            </a:r>
            <a:r>
              <a:rPr lang="cs-CZ" smtClean="0"/>
              <a:t> - XML/EDI, ebXML </a:t>
            </a:r>
            <a:r>
              <a:rPr lang="cs-CZ" b="1" smtClean="0"/>
              <a:t>(Electronic Business using eXtensible Markup Language),</a:t>
            </a:r>
          </a:p>
          <a:p>
            <a:pPr eaLnBrk="1" hangingPunct="1"/>
            <a:r>
              <a:rPr lang="cs-CZ" smtClean="0"/>
              <a:t>XML Voucher, IOTP (Internet Open Trading Protocol)</a:t>
            </a:r>
          </a:p>
          <a:p>
            <a:pPr eaLnBrk="1" hangingPunct="1"/>
            <a:r>
              <a:rPr lang="cs-CZ" smtClean="0"/>
              <a:t>UBL (Universal Business Language)</a:t>
            </a:r>
            <a:endParaRPr lang="en-GB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Příklady ad 4)</a:t>
            </a:r>
            <a:endParaRPr lang="en-GB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cs-CZ" sz="1800" b="1" smtClean="0"/>
              <a:t>Matematika a přírodní vědy</a:t>
            </a:r>
            <a:r>
              <a:rPr lang="cs-CZ" sz="1800" smtClean="0"/>
              <a:t> - ChemML (Chemistry Markup Language), ADML (Astronomical Dataset Markup Language), MathML</a:t>
            </a:r>
            <a:endParaRPr lang="cs-CZ" sz="1800" b="1" smtClean="0"/>
          </a:p>
          <a:p>
            <a:pPr eaLnBrk="1" hangingPunct="1">
              <a:lnSpc>
                <a:spcPct val="80000"/>
              </a:lnSpc>
            </a:pPr>
            <a:r>
              <a:rPr lang="cs-CZ" sz="1800" b="1" smtClean="0"/>
              <a:t>Veřejný sektor</a:t>
            </a:r>
            <a:r>
              <a:rPr lang="cs-CZ" sz="1800" smtClean="0"/>
              <a:t> – LegalXML, EML (Election Markup Language), ParlML (Parliamentary Markup Language)</a:t>
            </a:r>
            <a:endParaRPr lang="cs-CZ" sz="1800" b="1" smtClean="0"/>
          </a:p>
          <a:p>
            <a:pPr eaLnBrk="1" hangingPunct="1">
              <a:lnSpc>
                <a:spcPct val="80000"/>
              </a:lnSpc>
            </a:pPr>
            <a:r>
              <a:rPr lang="cs-CZ" sz="1800" b="1" smtClean="0"/>
              <a:t>Vydavatelství, nakladatelství a tisk</a:t>
            </a:r>
            <a:r>
              <a:rPr lang="cs-CZ" sz="1800" smtClean="0"/>
              <a:t> - NewsML, PRISM, papiNET, DocBook, OeBF (Open eBook Forum)</a:t>
            </a:r>
            <a:endParaRPr lang="cs-CZ" sz="1800" b="1" smtClean="0"/>
          </a:p>
          <a:p>
            <a:pPr eaLnBrk="1" hangingPunct="1">
              <a:lnSpc>
                <a:spcPct val="80000"/>
              </a:lnSpc>
            </a:pPr>
            <a:r>
              <a:rPr lang="cs-CZ" sz="1800" b="1" smtClean="0"/>
              <a:t>Financí</a:t>
            </a:r>
            <a:r>
              <a:rPr lang="cs-CZ" sz="1800" smtClean="0"/>
              <a:t>, zahrnující např.: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700" smtClean="0"/>
              <a:t>řešení finančních transakcí - FpML (Financial Product Markup Language), IFX (Interactive Financial Exchange), 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700" smtClean="0"/>
              <a:t>specifikace finančních dokumentů - </a:t>
            </a:r>
            <a:r>
              <a:rPr lang="cs-CZ" sz="1700" b="1" smtClean="0"/>
              <a:t>XBRL (Extensible Business Reporting Language),</a:t>
            </a:r>
            <a:r>
              <a:rPr lang="cs-CZ" sz="170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700" smtClean="0"/>
              <a:t>pojištění - ACORD</a:t>
            </a:r>
          </a:p>
          <a:p>
            <a:pPr lvl="1" eaLnBrk="1" hangingPunct="1">
              <a:lnSpc>
                <a:spcPct val="80000"/>
              </a:lnSpc>
            </a:pPr>
            <a:r>
              <a:rPr lang="cs-CZ" sz="1700" smtClean="0"/>
              <a:t>reality - MISMO (Mortage Industry Standards Maintenance Organization), RETML (Real Estate Transaction Markup Language)</a:t>
            </a:r>
            <a:endParaRPr lang="cs-CZ" sz="1700" b="1" smtClean="0"/>
          </a:p>
          <a:p>
            <a:pPr eaLnBrk="1" hangingPunct="1">
              <a:lnSpc>
                <a:spcPct val="80000"/>
              </a:lnSpc>
            </a:pPr>
            <a:r>
              <a:rPr lang="cs-CZ" sz="1800" b="1" smtClean="0"/>
              <a:t>Řízení lidských zdrojů</a:t>
            </a:r>
            <a:r>
              <a:rPr lang="cs-CZ" sz="1800" smtClean="0"/>
              <a:t> - HR-XML</a:t>
            </a:r>
            <a:endParaRPr lang="en-GB" sz="180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Osnova</a:t>
            </a:r>
            <a:endParaRPr lang="en-GB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Úvod</a:t>
            </a:r>
            <a:endParaRPr lang="en-GB" smtClean="0"/>
          </a:p>
          <a:p>
            <a:pPr eaLnBrk="1" hangingPunct="1"/>
            <a:r>
              <a:rPr lang="cs-CZ" smtClean="0"/>
              <a:t>Ukládání a výměna dat</a:t>
            </a:r>
          </a:p>
          <a:p>
            <a:pPr eaLnBrk="1" hangingPunct="1"/>
            <a:r>
              <a:rPr lang="cs-CZ" smtClean="0"/>
              <a:t>Značkovací jazyky</a:t>
            </a:r>
          </a:p>
          <a:p>
            <a:pPr eaLnBrk="1" hangingPunct="1"/>
            <a:r>
              <a:rPr lang="cs-CZ" smtClean="0"/>
              <a:t>Jazyk XML</a:t>
            </a:r>
          </a:p>
          <a:p>
            <a:pPr eaLnBrk="1" hangingPunct="1"/>
            <a:r>
              <a:rPr lang="cs-CZ" smtClean="0"/>
              <a:t>Data a metadata</a:t>
            </a:r>
          </a:p>
          <a:p>
            <a:pPr eaLnBrk="1" hangingPunct="1"/>
            <a:r>
              <a:rPr lang="cs-CZ" smtClean="0"/>
              <a:t>Aplikace XML</a:t>
            </a:r>
          </a:p>
          <a:p>
            <a:pPr eaLnBrk="1" hangingPunct="1"/>
            <a:r>
              <a:rPr lang="cs-CZ" b="1" smtClean="0"/>
              <a:t>Závěr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800"/>
              <a:t>Silné stránky XML </a:t>
            </a:r>
            <a:endParaRPr lang="en-GB" sz="380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Jednoduchá syntaxe</a:t>
            </a:r>
            <a:endParaRPr lang="en-US" dirty="0"/>
          </a:p>
          <a:p>
            <a:r>
              <a:rPr lang="cs-CZ" dirty="0"/>
              <a:t>Hierarchická struktura elementů</a:t>
            </a:r>
          </a:p>
          <a:p>
            <a:r>
              <a:rPr lang="cs-CZ" dirty="0"/>
              <a:t>Snadná kontrola správnosti- značky jsou čitelné pro člověka - h</a:t>
            </a:r>
            <a:r>
              <a:rPr lang="en-US" dirty="0" err="1"/>
              <a:t>uman</a:t>
            </a:r>
            <a:r>
              <a:rPr lang="en-US" dirty="0"/>
              <a:t>/readable</a:t>
            </a:r>
            <a:endParaRPr lang="cs-CZ" dirty="0"/>
          </a:p>
          <a:p>
            <a:r>
              <a:rPr lang="cs-CZ" dirty="0"/>
              <a:t>Jazyk nezávislý na platformě – využívá </a:t>
            </a:r>
            <a:r>
              <a:rPr lang="cs-CZ" dirty="0" err="1"/>
              <a:t>kodování</a:t>
            </a:r>
            <a:r>
              <a:rPr lang="cs-CZ" dirty="0"/>
              <a:t> </a:t>
            </a:r>
            <a:r>
              <a:rPr lang="cs-CZ" dirty="0" err="1"/>
              <a:t>Unicode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72279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800"/>
              <a:t>Slabé stránky XML </a:t>
            </a:r>
            <a:endParaRPr lang="en-GB" sz="3800"/>
          </a:p>
        </p:txBody>
      </p:sp>
      <p:sp>
        <p:nvSpPr>
          <p:cNvPr id="172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Rychlý vývoj</a:t>
            </a:r>
          </a:p>
          <a:p>
            <a:r>
              <a:rPr lang="cs-CZ" dirty="0"/>
              <a:t>Příliš velké množství aplikací</a:t>
            </a:r>
          </a:p>
          <a:p>
            <a:r>
              <a:rPr lang="cs-CZ" dirty="0"/>
              <a:t>Na dílčích standardech se podílí řada vývojových skupin – např. OASIS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1927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+mj-ea"/>
                <a:cs typeface="+mj-cs"/>
              </a:rPr>
              <a:t>XML Applications and Initiatives</a:t>
            </a:r>
          </a:p>
        </p:txBody>
      </p:sp>
      <p:sp>
        <p:nvSpPr>
          <p:cNvPr id="49154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Arial" charset="0"/>
              </a:rPr>
              <a:t>Many markup language applications in industry, government, and academia are using XML DTDs, W3C XML Schemas, or other schema languages. </a:t>
            </a:r>
          </a:p>
          <a:p>
            <a:r>
              <a:rPr lang="en-US" dirty="0">
                <a:latin typeface="Arial" charset="0"/>
              </a:rPr>
              <a:t>These applications and initiatives are listed </a:t>
            </a:r>
            <a:r>
              <a:rPr lang="en-US" dirty="0">
                <a:latin typeface="Arial" charset="0"/>
                <a:hlinkClick r:id="rId2"/>
              </a:rPr>
              <a:t>http://xml.coverpages.org/xmlApplications.html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There are listed &gt;500 apps and initiatives XML</a:t>
            </a:r>
          </a:p>
          <a:p>
            <a:endParaRPr lang="cs-CZ" dirty="0">
              <a:latin typeface="Arial" charset="0"/>
            </a:endParaRPr>
          </a:p>
        </p:txBody>
      </p:sp>
      <p:sp>
        <p:nvSpPr>
          <p:cNvPr id="49155" name="Date Placeholder 1"/>
          <p:cNvSpPr>
            <a:spLocks noGrp="1"/>
          </p:cNvSpPr>
          <p:nvPr>
            <p:ph type="dt" sz="half" idx="4294967295"/>
          </p:nvPr>
        </p:nvSpPr>
        <p:spPr bwMode="auto">
          <a:xfrm>
            <a:off x="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52832E5-86DB-6640-8FF7-46FFA207D086}" type="datetime1">
              <a:rPr lang="en-US" sz="1200">
                <a:solidFill>
                  <a:schemeClr val="tx2"/>
                </a:solidFill>
              </a:rPr>
              <a:pPr eaLnBrk="1" hangingPunct="1"/>
              <a:t>10/12/14</a:t>
            </a:fld>
            <a:endParaRPr lang="cs-CZ" sz="1200">
              <a:solidFill>
                <a:schemeClr val="tx2"/>
              </a:solidFill>
            </a:endParaRPr>
          </a:p>
        </p:txBody>
      </p:sp>
      <p:sp>
        <p:nvSpPr>
          <p:cNvPr id="49156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30EC7E6-681D-9B47-8568-024691097D61}" type="slidenum">
              <a:rPr lang="cs-CZ" sz="1200">
                <a:solidFill>
                  <a:schemeClr val="tx2"/>
                </a:solidFill>
              </a:rPr>
              <a:pPr eaLnBrk="1" hangingPunct="1"/>
              <a:t>47</a:t>
            </a:fld>
            <a:endParaRPr lang="cs-CZ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90868"/>
      </p:ext>
    </p:extLst>
  </p:cSld>
  <p:clrMapOvr>
    <a:masterClrMapping/>
  </p:clrMapOvr>
  <p:transition xmlns:p14="http://schemas.microsoft.com/office/powerpoint/2010/main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424936" cy="648072"/>
          </a:xfrm>
        </p:spPr>
        <p:txBody>
          <a:bodyPr/>
          <a:lstStyle/>
          <a:p>
            <a:pPr eaLnBrk="1" hangingPunct="1"/>
            <a:r>
              <a:rPr lang="cs-CZ" dirty="0" smtClean="0"/>
              <a:t>Závěr</a:t>
            </a:r>
            <a:endParaRPr lang="en-GB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cs-CZ" dirty="0" smtClean="0"/>
              <a:t>Značkovací jazyky jsou nezávislé na platformě - kódování </a:t>
            </a:r>
            <a:r>
              <a:rPr lang="cs-CZ" dirty="0" err="1" smtClean="0"/>
              <a:t>Unicode</a:t>
            </a:r>
            <a:endParaRPr lang="cs-CZ" dirty="0" smtClean="0"/>
          </a:p>
          <a:p>
            <a:pPr eaLnBrk="1" hangingPunct="1"/>
            <a:r>
              <a:rPr lang="cs-CZ" dirty="0" smtClean="0"/>
              <a:t>Data v dokumentech jsou ve formě textových řetězců</a:t>
            </a:r>
          </a:p>
          <a:p>
            <a:pPr eaLnBrk="1" hangingPunct="1"/>
            <a:r>
              <a:rPr lang="cs-CZ" dirty="0" smtClean="0"/>
              <a:t>Značkovací jazyky využívají člověkem čitelné značky (</a:t>
            </a:r>
            <a:r>
              <a:rPr lang="cs-CZ" dirty="0" err="1" smtClean="0"/>
              <a:t>human</a:t>
            </a:r>
            <a:r>
              <a:rPr lang="cs-CZ" dirty="0" smtClean="0"/>
              <a:t>-</a:t>
            </a:r>
            <a:r>
              <a:rPr lang="cs-CZ" dirty="0" err="1" smtClean="0"/>
              <a:t>readable</a:t>
            </a:r>
            <a:r>
              <a:rPr lang="cs-CZ" dirty="0" smtClean="0"/>
              <a:t> </a:t>
            </a:r>
            <a:r>
              <a:rPr lang="cs-CZ" dirty="0" err="1" smtClean="0"/>
              <a:t>tags</a:t>
            </a:r>
            <a:r>
              <a:rPr lang="cs-CZ" dirty="0" smtClean="0"/>
              <a:t>) - snadná kontrola správnosti</a:t>
            </a:r>
          </a:p>
          <a:p>
            <a:pPr eaLnBrk="1" hangingPunct="1"/>
            <a:r>
              <a:rPr lang="cs-CZ" dirty="0" smtClean="0"/>
              <a:t>Technologie využívající značkovací jazyky se rozšiřují do nerůznějších oblastí (vektorová grafika, </a:t>
            </a:r>
            <a:r>
              <a:rPr lang="cs-CZ" dirty="0" smtClean="0">
                <a:hlinkClick r:id="rId2" tooltip="Web service"/>
              </a:rPr>
              <a:t>web </a:t>
            </a:r>
            <a:r>
              <a:rPr lang="cs-CZ" dirty="0" err="1" smtClean="0">
                <a:hlinkClick r:id="rId2" tooltip="Web service"/>
              </a:rPr>
              <a:t>services</a:t>
            </a:r>
            <a:r>
              <a:rPr lang="cs-CZ" dirty="0" smtClean="0"/>
              <a:t>, RSS,…). </a:t>
            </a:r>
          </a:p>
          <a:p>
            <a:pPr eaLnBrk="1" hangingPunct="1">
              <a:buFont typeface="Wingdings" pitchFamily="2" charset="2"/>
              <a:buNone/>
            </a:pP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9C8849"/>
                </a:solidFill>
              </a:rPr>
              <a:t>Tomorrow’s </a:t>
            </a:r>
            <a:r>
              <a:rPr lang="en-US" sz="3600" b="1" dirty="0" smtClean="0">
                <a:solidFill>
                  <a:srgbClr val="9C8849"/>
                </a:solidFill>
              </a:rPr>
              <a:t>Web – </a:t>
            </a:r>
            <a:r>
              <a:rPr lang="en-US" sz="3600" b="1" dirty="0" err="1" smtClean="0">
                <a:solidFill>
                  <a:srgbClr val="9C8849"/>
                </a:solidFill>
              </a:rPr>
              <a:t>dle</a:t>
            </a:r>
            <a:r>
              <a:rPr lang="en-US" sz="3600" b="1" dirty="0" smtClean="0">
                <a:solidFill>
                  <a:srgbClr val="9C8849"/>
                </a:solidFill>
              </a:rPr>
              <a:t> w3c</a:t>
            </a:r>
            <a:endParaRPr lang="en-GB" sz="3600" b="1" dirty="0">
              <a:solidFill>
                <a:srgbClr val="9C8849"/>
              </a:solidFill>
            </a:endParaRPr>
          </a:p>
        </p:txBody>
      </p:sp>
      <p:pic>
        <p:nvPicPr>
          <p:cNvPr id="37891" name="Picture 5" descr="Tomorrow s 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666750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Jak ukládat data?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Univer</a:t>
            </a:r>
            <a:r>
              <a:rPr lang="cs-CZ" smtClean="0"/>
              <a:t>zální řešení ???</a:t>
            </a:r>
          </a:p>
          <a:p>
            <a:pPr eaLnBrk="1" hangingPunct="1">
              <a:lnSpc>
                <a:spcPct val="90000"/>
              </a:lnSpc>
            </a:pPr>
            <a:endParaRPr lang="cs-CZ" smtClean="0"/>
          </a:p>
          <a:p>
            <a:pPr eaLnBrk="1" hangingPunct="1">
              <a:lnSpc>
                <a:spcPct val="90000"/>
              </a:lnSpc>
            </a:pPr>
            <a:endParaRPr lang="cs-CZ" smtClean="0"/>
          </a:p>
          <a:p>
            <a:pPr eaLnBrk="1" hangingPunct="1">
              <a:lnSpc>
                <a:spcPct val="90000"/>
              </a:lnSpc>
            </a:pPr>
            <a:endParaRPr lang="cs-CZ" smtClean="0"/>
          </a:p>
          <a:p>
            <a:pPr eaLnBrk="1" hangingPunct="1">
              <a:lnSpc>
                <a:spcPct val="90000"/>
              </a:lnSpc>
            </a:pPr>
            <a:endParaRPr lang="cs-CZ" smtClean="0"/>
          </a:p>
          <a:p>
            <a:pPr eaLnBrk="1" hangingPunct="1">
              <a:lnSpc>
                <a:spcPct val="90000"/>
              </a:lnSpc>
            </a:pPr>
            <a:endParaRPr lang="cs-CZ" smtClean="0"/>
          </a:p>
          <a:p>
            <a:pPr eaLnBrk="1" hangingPunct="1">
              <a:lnSpc>
                <a:spcPct val="90000"/>
              </a:lnSpc>
            </a:pPr>
            <a:r>
              <a:rPr lang="cs-CZ" b="1" smtClean="0"/>
              <a:t>Pouze text  –&gt; značkovací jazyky</a:t>
            </a:r>
          </a:p>
          <a:p>
            <a:pPr eaLnBrk="1" hangingPunct="1">
              <a:lnSpc>
                <a:spcPct val="90000"/>
              </a:lnSpc>
            </a:pPr>
            <a:r>
              <a:rPr lang="cs-CZ" smtClean="0"/>
              <a:t>Vývoj ICT – narůst výpočetních kapacit</a:t>
            </a:r>
          </a:p>
          <a:p>
            <a:pPr eaLnBrk="1" hangingPunct="1">
              <a:lnSpc>
                <a:spcPct val="90000"/>
              </a:lnSpc>
            </a:pPr>
            <a:r>
              <a:rPr lang="cs-CZ" smtClean="0"/>
              <a:t>Příklad Office Open XML,</a:t>
            </a:r>
            <a:r>
              <a:rPr lang="en-GB" smtClean="0"/>
              <a:t>OpenDocument</a:t>
            </a:r>
          </a:p>
        </p:txBody>
      </p:sp>
      <p:pic>
        <p:nvPicPr>
          <p:cNvPr id="8196" name="Picture 4" descr="Porovnani 1 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628800"/>
            <a:ext cx="50006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Reference</a:t>
            </a:r>
            <a:endParaRPr lang="en-GB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i="1" dirty="0" smtClean="0"/>
              <a:t>Pokorný, J. a kol. XML technologie. </a:t>
            </a:r>
            <a:r>
              <a:rPr lang="cs-CZ" i="1" dirty="0" err="1" smtClean="0"/>
              <a:t>Grada</a:t>
            </a:r>
            <a:r>
              <a:rPr lang="cs-CZ" i="1" dirty="0" smtClean="0"/>
              <a:t> 2008. </a:t>
            </a:r>
            <a:endParaRPr lang="cs-CZ" dirty="0" smtClean="0"/>
          </a:p>
          <a:p>
            <a:pPr eaLnBrk="1" hangingPunct="1"/>
            <a:r>
              <a:rPr lang="en-US" dirty="0" err="1" smtClean="0"/>
              <a:t>Harold,E.R</a:t>
            </a:r>
            <a:r>
              <a:rPr lang="en-US" dirty="0" smtClean="0"/>
              <a:t>., Means, W.S.: XML in a Nutshell. O’Reilly 2004</a:t>
            </a:r>
          </a:p>
          <a:p>
            <a:pPr eaLnBrk="1" hangingPunct="1"/>
            <a:r>
              <a:rPr lang="en-US" dirty="0" smtClean="0">
                <a:hlinkClick r:id="rId2"/>
              </a:rPr>
              <a:t>WWW.w3.org</a:t>
            </a:r>
            <a:endParaRPr lang="en-US" dirty="0" smtClean="0"/>
          </a:p>
          <a:p>
            <a:pPr eaLnBrk="1" hangingPunct="1"/>
            <a:r>
              <a:rPr lang="en-US" dirty="0" smtClean="0">
                <a:hlinkClick r:id="rId3"/>
              </a:rPr>
              <a:t>WWW.oasis.com</a:t>
            </a:r>
            <a:endParaRPr lang="en-US" dirty="0" smtClean="0"/>
          </a:p>
          <a:p>
            <a:r>
              <a:rPr lang="en-US" i="1" dirty="0" err="1" smtClean="0"/>
              <a:t>www.altova.com</a:t>
            </a: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>
                <a:latin typeface="Arial" charset="0"/>
              </a:rPr>
              <a:t>Příklad specifikace OOXML</a:t>
            </a:r>
            <a:endParaRPr lang="en-GB" smtClean="0">
              <a:latin typeface="Arial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MS Office 2007 </a:t>
            </a:r>
            <a:r>
              <a:rPr lang="cs-CZ" dirty="0" smtClean="0"/>
              <a:t>- </a:t>
            </a:r>
            <a:r>
              <a:rPr lang="en-GB" dirty="0" err="1" smtClean="0"/>
              <a:t>nový</a:t>
            </a:r>
            <a:r>
              <a:rPr lang="en-GB" dirty="0" smtClean="0"/>
              <a:t> </a:t>
            </a:r>
            <a:r>
              <a:rPr lang="en-GB" dirty="0" err="1" smtClean="0"/>
              <a:t>formát</a:t>
            </a:r>
            <a:r>
              <a:rPr lang="en-GB" dirty="0" smtClean="0"/>
              <a:t> </a:t>
            </a:r>
            <a:r>
              <a:rPr lang="cs-CZ" dirty="0" smtClean="0"/>
              <a:t>Office </a:t>
            </a:r>
            <a:r>
              <a:rPr lang="en-GB" dirty="0" smtClean="0"/>
              <a:t>Open XML</a:t>
            </a:r>
            <a:endParaRPr lang="cs-CZ" dirty="0" smtClean="0"/>
          </a:p>
          <a:p>
            <a:pPr>
              <a:lnSpc>
                <a:spcPct val="90000"/>
              </a:lnSpc>
            </a:pPr>
            <a:r>
              <a:rPr lang="cs-CZ" dirty="0" smtClean="0"/>
              <a:t>Standard ISO, založený na formátu souboru zip a technologii XML</a:t>
            </a:r>
            <a:r>
              <a:rPr lang="en-GB" dirty="0" smtClean="0"/>
              <a:t> </a:t>
            </a:r>
            <a:endParaRPr lang="cs-CZ" dirty="0" smtClean="0"/>
          </a:p>
          <a:p>
            <a:pPr lvl="1">
              <a:lnSpc>
                <a:spcPct val="90000"/>
              </a:lnSpc>
            </a:pPr>
            <a:r>
              <a:rPr lang="cs-CZ" dirty="0" smtClean="0"/>
              <a:t>.zip – algoritmus bezztrátové komprese dat (</a:t>
            </a:r>
            <a:r>
              <a:rPr lang="cs-CZ" dirty="0" err="1" smtClean="0"/>
              <a:t>Deflate</a:t>
            </a:r>
            <a:r>
              <a:rPr lang="cs-CZ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cs-CZ" dirty="0" smtClean="0"/>
              <a:t>Po rozbalení obsahuje soubory typu </a:t>
            </a:r>
            <a:r>
              <a:rPr lang="cs-CZ" dirty="0" err="1" smtClean="0"/>
              <a:t>xml</a:t>
            </a:r>
            <a:endParaRPr lang="cs-CZ" dirty="0" smtClean="0"/>
          </a:p>
          <a:p>
            <a:pPr>
              <a:lnSpc>
                <a:spcPct val="90000"/>
              </a:lnSpc>
            </a:pPr>
            <a:r>
              <a:rPr lang="cs-CZ" dirty="0" smtClean="0"/>
              <a:t>.</a:t>
            </a:r>
            <a:r>
              <a:rPr lang="en-GB" dirty="0" err="1" smtClean="0"/>
              <a:t>docx</a:t>
            </a:r>
            <a:r>
              <a:rPr lang="en-GB" dirty="0" smtClean="0"/>
              <a:t> - </a:t>
            </a:r>
            <a:r>
              <a:rPr lang="en-GB" dirty="0" err="1" smtClean="0"/>
              <a:t>dokumenty</a:t>
            </a:r>
            <a:r>
              <a:rPr lang="en-GB" dirty="0" smtClean="0"/>
              <a:t> pro </a:t>
            </a:r>
            <a:r>
              <a:rPr lang="en-GB" dirty="0" err="1" smtClean="0"/>
              <a:t>textové</a:t>
            </a:r>
            <a:r>
              <a:rPr lang="en-GB" dirty="0" smtClean="0"/>
              <a:t> </a:t>
            </a:r>
            <a:r>
              <a:rPr lang="en-GB" dirty="0" err="1" smtClean="0"/>
              <a:t>procesory</a:t>
            </a:r>
            <a:r>
              <a:rPr lang="en-GB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cs-CZ" dirty="0" smtClean="0"/>
              <a:t>.</a:t>
            </a:r>
            <a:r>
              <a:rPr lang="en-GB" dirty="0" err="1" smtClean="0"/>
              <a:t>xlsx</a:t>
            </a:r>
            <a:r>
              <a:rPr lang="en-GB" dirty="0" smtClean="0"/>
              <a:t> - </a:t>
            </a:r>
            <a:r>
              <a:rPr lang="en-GB" dirty="0" err="1" smtClean="0"/>
              <a:t>dokumenty</a:t>
            </a:r>
            <a:r>
              <a:rPr lang="en-GB" dirty="0" smtClean="0"/>
              <a:t> pro </a:t>
            </a:r>
            <a:r>
              <a:rPr lang="en-GB" dirty="0" err="1" smtClean="0"/>
              <a:t>tabulkové</a:t>
            </a:r>
            <a:r>
              <a:rPr lang="en-GB" dirty="0" smtClean="0"/>
              <a:t> </a:t>
            </a:r>
            <a:r>
              <a:rPr lang="en-GB" dirty="0" err="1" smtClean="0"/>
              <a:t>kalkulátory</a:t>
            </a:r>
            <a:r>
              <a:rPr lang="en-GB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cs-CZ" dirty="0" smtClean="0"/>
              <a:t>.</a:t>
            </a:r>
            <a:r>
              <a:rPr lang="en-GB" dirty="0" err="1" smtClean="0"/>
              <a:t>pptx</a:t>
            </a:r>
            <a:r>
              <a:rPr lang="en-GB" dirty="0" smtClean="0"/>
              <a:t> - </a:t>
            </a:r>
            <a:r>
              <a:rPr lang="en-GB" dirty="0" err="1" smtClean="0"/>
              <a:t>dokumenty</a:t>
            </a:r>
            <a:r>
              <a:rPr lang="en-GB" dirty="0" smtClean="0"/>
              <a:t> s </a:t>
            </a:r>
            <a:r>
              <a:rPr lang="en-GB" dirty="0" err="1" smtClean="0"/>
              <a:t>prezentací</a:t>
            </a:r>
            <a:r>
              <a:rPr lang="en-GB" dirty="0" smtClean="0"/>
              <a:t> </a:t>
            </a:r>
            <a:r>
              <a:rPr lang="cs-CZ" dirty="0" smtClean="0"/>
              <a:t>  </a:t>
            </a: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Osnova</a:t>
            </a:r>
            <a:endParaRPr lang="en-GB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658100" cy="375761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cs-CZ" smtClean="0"/>
              <a:t>Úvod</a:t>
            </a:r>
            <a:endParaRPr lang="en-GB" smtClean="0"/>
          </a:p>
          <a:p>
            <a:pPr eaLnBrk="1" hangingPunct="1"/>
            <a:r>
              <a:rPr lang="cs-CZ" smtClean="0"/>
              <a:t>Ukládání a výměna dat</a:t>
            </a:r>
          </a:p>
          <a:p>
            <a:pPr eaLnBrk="1" hangingPunct="1"/>
            <a:r>
              <a:rPr lang="cs-CZ" b="1" smtClean="0"/>
              <a:t>Značkovací jazyky</a:t>
            </a:r>
          </a:p>
          <a:p>
            <a:pPr eaLnBrk="1" hangingPunct="1"/>
            <a:r>
              <a:rPr lang="cs-CZ" smtClean="0"/>
              <a:t>Jazyk XML</a:t>
            </a:r>
          </a:p>
          <a:p>
            <a:pPr eaLnBrk="1" hangingPunct="1"/>
            <a:r>
              <a:rPr lang="cs-CZ" smtClean="0"/>
              <a:t>Data a metadata</a:t>
            </a:r>
          </a:p>
          <a:p>
            <a:pPr eaLnBrk="1" hangingPunct="1"/>
            <a:r>
              <a:rPr lang="cs-CZ" smtClean="0"/>
              <a:t>Aplikace XML</a:t>
            </a:r>
          </a:p>
          <a:p>
            <a:pPr eaLnBrk="1" hangingPunct="1"/>
            <a:r>
              <a:rPr lang="cs-CZ" smtClean="0"/>
              <a:t>Závěr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Značkovací jazyk - definice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cs-CZ" b="1" smtClean="0"/>
              <a:t>Značkovací jazyk je jakýkoli jazyk, který pomocí speciálních značek vysvětluje význam (sémantiku) různých částí textu</a:t>
            </a:r>
            <a:r>
              <a:rPr lang="cs-CZ" smtClean="0"/>
              <a:t> </a:t>
            </a:r>
          </a:p>
          <a:p>
            <a:pPr eaLnBrk="1" hangingPunct="1"/>
            <a:r>
              <a:rPr lang="cs-CZ" smtClean="0"/>
              <a:t>Značky se např. používaly pro úpravy (korektury) dokumentu</a:t>
            </a:r>
          </a:p>
          <a:p>
            <a:pPr eaLnBrk="1" hangingPunct="1"/>
            <a:endParaRPr lang="cs-CZ" smtClean="0"/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Pozn. značkování používáme sami = např. při podtrhávání významných slov ve skriptech</a:t>
            </a:r>
          </a:p>
          <a:p>
            <a:pPr eaLnBrk="1" hangingPunct="1"/>
            <a:endParaRPr lang="cs-CZ" smtClean="0"/>
          </a:p>
        </p:txBody>
      </p:sp>
      <p:pic>
        <p:nvPicPr>
          <p:cNvPr id="10247" name="Picture 4" descr="Korek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56992"/>
            <a:ext cx="53578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64704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>
                <a:solidFill>
                  <a:srgbClr val="9C8849"/>
                </a:solidFill>
              </a:rPr>
              <a:t>Značkovací jazyky  - vývoj</a:t>
            </a:r>
          </a:p>
        </p:txBody>
      </p:sp>
      <p:grpSp>
        <p:nvGrpSpPr>
          <p:cNvPr id="3" name="Skupina 56"/>
          <p:cNvGrpSpPr/>
          <p:nvPr/>
        </p:nvGrpSpPr>
        <p:grpSpPr>
          <a:xfrm>
            <a:off x="1115616" y="1412776"/>
            <a:ext cx="6287338" cy="3857652"/>
            <a:chOff x="713554" y="1214422"/>
            <a:chExt cx="7144594" cy="5155678"/>
          </a:xfrm>
        </p:grpSpPr>
        <p:sp>
          <p:nvSpPr>
            <p:cNvPr id="4" name="Elipsa 3"/>
            <p:cNvSpPr/>
            <p:nvPr/>
          </p:nvSpPr>
          <p:spPr>
            <a:xfrm>
              <a:off x="5429256" y="4786322"/>
              <a:ext cx="2428892" cy="8572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/>
                <a:t>Internet</a:t>
              </a:r>
              <a:endParaRPr lang="cs-CZ" dirty="0"/>
            </a:p>
          </p:txBody>
        </p:sp>
        <p:cxnSp>
          <p:nvCxnSpPr>
            <p:cNvPr id="8" name="Přímá spojovací šipka 7"/>
            <p:cNvCxnSpPr/>
            <p:nvPr/>
          </p:nvCxnSpPr>
          <p:spPr>
            <a:xfrm rot="5400000" flipH="1" flipV="1">
              <a:off x="-1643106" y="3857628"/>
              <a:ext cx="4714908" cy="1588"/>
            </a:xfrm>
            <a:prstGeom prst="straightConnector1">
              <a:avLst/>
            </a:prstGeom>
            <a:ln w="2540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Elipsa 8"/>
            <p:cNvSpPr/>
            <p:nvPr/>
          </p:nvSpPr>
          <p:spPr>
            <a:xfrm>
              <a:off x="1857356" y="5143512"/>
              <a:ext cx="2000264" cy="85725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TextovéPole 9"/>
            <p:cNvSpPr txBox="1"/>
            <p:nvPr/>
          </p:nvSpPr>
          <p:spPr>
            <a:xfrm>
              <a:off x="1850050" y="5319869"/>
              <a:ext cx="2090794" cy="4936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Teorie značkování</a:t>
              </a:r>
              <a:endParaRPr lang="cs-CZ" dirty="0"/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785786" y="6000768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1960</a:t>
              </a:r>
              <a:endParaRPr lang="cs-CZ" dirty="0"/>
            </a:p>
          </p:txBody>
        </p:sp>
        <p:sp>
          <p:nvSpPr>
            <p:cNvPr id="14" name="TextovéPole 13"/>
            <p:cNvSpPr txBox="1"/>
            <p:nvPr/>
          </p:nvSpPr>
          <p:spPr>
            <a:xfrm>
              <a:off x="785786" y="521495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1970</a:t>
              </a:r>
              <a:endParaRPr lang="cs-CZ" dirty="0"/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785786" y="4214818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1980</a:t>
              </a:r>
              <a:endParaRPr lang="cs-CZ" dirty="0"/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785786" y="3143248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1990</a:t>
              </a:r>
              <a:endParaRPr lang="cs-CZ" dirty="0"/>
            </a:p>
          </p:txBody>
        </p:sp>
        <p:sp>
          <p:nvSpPr>
            <p:cNvPr id="17" name="TextovéPole 16"/>
            <p:cNvSpPr txBox="1"/>
            <p:nvPr/>
          </p:nvSpPr>
          <p:spPr>
            <a:xfrm>
              <a:off x="785786" y="235743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1998</a:t>
              </a:r>
              <a:endParaRPr lang="cs-CZ" dirty="0"/>
            </a:p>
          </p:txBody>
        </p:sp>
        <p:sp>
          <p:nvSpPr>
            <p:cNvPr id="18" name="TextovéPole 17"/>
            <p:cNvSpPr txBox="1"/>
            <p:nvPr/>
          </p:nvSpPr>
          <p:spPr>
            <a:xfrm>
              <a:off x="785786" y="1357298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2010</a:t>
              </a:r>
              <a:endParaRPr lang="cs-CZ" dirty="0"/>
            </a:p>
          </p:txBody>
        </p:sp>
        <p:sp>
          <p:nvSpPr>
            <p:cNvPr id="19" name="Obdélník 18"/>
            <p:cNvSpPr/>
            <p:nvPr/>
          </p:nvSpPr>
          <p:spPr>
            <a:xfrm>
              <a:off x="2285984" y="4071942"/>
              <a:ext cx="1357322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/>
                <a:t>SGML</a:t>
              </a:r>
              <a:endParaRPr lang="cs-CZ" dirty="0"/>
            </a:p>
          </p:txBody>
        </p:sp>
        <p:sp>
          <p:nvSpPr>
            <p:cNvPr id="21" name="Obdélník 20"/>
            <p:cNvSpPr/>
            <p:nvPr/>
          </p:nvSpPr>
          <p:spPr>
            <a:xfrm>
              <a:off x="3000364" y="3214686"/>
              <a:ext cx="1357322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/>
                <a:t>HTML</a:t>
              </a:r>
              <a:endParaRPr lang="cs-CZ" dirty="0"/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3786182" y="2357430"/>
              <a:ext cx="1357322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/>
                <a:t>X</a:t>
              </a:r>
              <a:r>
                <a:rPr lang="cs-CZ" dirty="0" smtClean="0"/>
                <a:t>ML</a:t>
              </a:r>
              <a:endParaRPr lang="cs-CZ" dirty="0"/>
            </a:p>
          </p:txBody>
        </p:sp>
        <p:sp>
          <p:nvSpPr>
            <p:cNvPr id="24" name="Elipsa 23"/>
            <p:cNvSpPr/>
            <p:nvPr/>
          </p:nvSpPr>
          <p:spPr>
            <a:xfrm>
              <a:off x="2214546" y="1214422"/>
              <a:ext cx="4500594" cy="8572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/>
                <a:t>XML Aplikace</a:t>
              </a:r>
              <a:endParaRPr lang="cs-CZ" dirty="0"/>
            </a:p>
          </p:txBody>
        </p:sp>
        <p:sp>
          <p:nvSpPr>
            <p:cNvPr id="25" name="Elipsa 24"/>
            <p:cNvSpPr/>
            <p:nvPr/>
          </p:nvSpPr>
          <p:spPr>
            <a:xfrm>
              <a:off x="5357818" y="2928934"/>
              <a:ext cx="2428892" cy="8572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/>
                <a:t>WWW</a:t>
              </a:r>
              <a:endParaRPr lang="cs-CZ" dirty="0"/>
            </a:p>
          </p:txBody>
        </p:sp>
        <p:cxnSp>
          <p:nvCxnSpPr>
            <p:cNvPr id="29" name="Přímá spojovací šipka 28"/>
            <p:cNvCxnSpPr/>
            <p:nvPr/>
          </p:nvCxnSpPr>
          <p:spPr>
            <a:xfrm rot="5400000" flipH="1" flipV="1">
              <a:off x="2446720" y="4697024"/>
              <a:ext cx="785818" cy="107157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ovací šipka 30"/>
            <p:cNvCxnSpPr/>
            <p:nvPr/>
          </p:nvCxnSpPr>
          <p:spPr>
            <a:xfrm rot="5400000" flipH="1" flipV="1">
              <a:off x="2928926" y="3429000"/>
              <a:ext cx="571504" cy="71438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římá spojovací šipka 32"/>
            <p:cNvCxnSpPr>
              <a:stCxn id="25" idx="2"/>
              <a:endCxn id="21" idx="3"/>
            </p:cNvCxnSpPr>
            <p:nvPr/>
          </p:nvCxnSpPr>
          <p:spPr>
            <a:xfrm rot="10800000">
              <a:off x="4357686" y="3357562"/>
              <a:ext cx="1000132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Přímá spojovací šipka 34"/>
            <p:cNvCxnSpPr>
              <a:stCxn id="21" idx="0"/>
              <a:endCxn id="23" idx="2"/>
            </p:cNvCxnSpPr>
            <p:nvPr/>
          </p:nvCxnSpPr>
          <p:spPr>
            <a:xfrm rot="5400000" flipH="1" flipV="1">
              <a:off x="3786182" y="2536025"/>
              <a:ext cx="571504" cy="78581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Tvar 38"/>
            <p:cNvCxnSpPr>
              <a:endCxn id="23" idx="1"/>
            </p:cNvCxnSpPr>
            <p:nvPr/>
          </p:nvCxnSpPr>
          <p:spPr>
            <a:xfrm rot="5400000" flipH="1" flipV="1">
              <a:off x="2428860" y="2714620"/>
              <a:ext cx="1571636" cy="1143008"/>
            </a:xfrm>
            <a:prstGeom prst="bentConnector2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Šipka nahoru 44"/>
            <p:cNvSpPr/>
            <p:nvPr/>
          </p:nvSpPr>
          <p:spPr>
            <a:xfrm>
              <a:off x="4214810" y="2071678"/>
              <a:ext cx="428628" cy="285752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49" name="Tvar 48"/>
            <p:cNvCxnSpPr>
              <a:stCxn id="25" idx="0"/>
              <a:endCxn id="23" idx="3"/>
            </p:cNvCxnSpPr>
            <p:nvPr/>
          </p:nvCxnSpPr>
          <p:spPr>
            <a:xfrm rot="16200000" flipV="1">
              <a:off x="5643570" y="2000240"/>
              <a:ext cx="428628" cy="1428760"/>
            </a:xfrm>
            <a:prstGeom prst="bentConnector2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Přímá spojovací šipka 53"/>
            <p:cNvCxnSpPr>
              <a:stCxn id="4" idx="0"/>
            </p:cNvCxnSpPr>
            <p:nvPr/>
          </p:nvCxnSpPr>
          <p:spPr>
            <a:xfrm rot="5400000" flipH="1" flipV="1">
              <a:off x="6179355" y="4321975"/>
              <a:ext cx="928694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Elipsa 26"/>
          <p:cNvSpPr/>
          <p:nvPr/>
        </p:nvSpPr>
        <p:spPr>
          <a:xfrm>
            <a:off x="827584" y="980728"/>
            <a:ext cx="158417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HTML 5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f_5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pef_5.thmx</Template>
  <TotalTime>3140</TotalTime>
  <Words>1534</Words>
  <Application>Microsoft Macintosh PowerPoint</Application>
  <PresentationFormat>On-screen Show (4:3)</PresentationFormat>
  <Paragraphs>308</Paragraphs>
  <Slides>50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pef_5</vt:lpstr>
      <vt:lpstr>Značkovací jazyky</vt:lpstr>
      <vt:lpstr>Osnova</vt:lpstr>
      <vt:lpstr>Jak ukládat data? Příklad 1</vt:lpstr>
      <vt:lpstr>Jak ukládat data? Příklad 2</vt:lpstr>
      <vt:lpstr>Jak ukládat data? </vt:lpstr>
      <vt:lpstr>Příklad specifikace OOXML</vt:lpstr>
      <vt:lpstr>Osnova</vt:lpstr>
      <vt:lpstr>Značkovací jazyk - definice</vt:lpstr>
      <vt:lpstr>Značkovací jazyky  - vývoj</vt:lpstr>
      <vt:lpstr>SGML</vt:lpstr>
      <vt:lpstr>HTML</vt:lpstr>
      <vt:lpstr>Osnova</vt:lpstr>
      <vt:lpstr>XML</vt:lpstr>
      <vt:lpstr>XML</vt:lpstr>
      <vt:lpstr>XSL</vt:lpstr>
      <vt:lpstr> Princip XSL transformace</vt:lpstr>
      <vt:lpstr>Výhody stylů</vt:lpstr>
      <vt:lpstr>Vlastnosti XML </vt:lpstr>
      <vt:lpstr>Dokument XML</vt:lpstr>
      <vt:lpstr>XML - pojmy</vt:lpstr>
      <vt:lpstr>Zápis značek</vt:lpstr>
      <vt:lpstr>Osnova</vt:lpstr>
      <vt:lpstr>Data - metadata</vt:lpstr>
      <vt:lpstr>Příklad - Pierre de Ronsard</vt:lpstr>
      <vt:lpstr>Příklady</vt:lpstr>
      <vt:lpstr>Athena</vt:lpstr>
      <vt:lpstr>High Noon</vt:lpstr>
      <vt:lpstr>Gauguin</vt:lpstr>
      <vt:lpstr>Lavender Baby</vt:lpstr>
      <vt:lpstr>Lovebirds</vt:lpstr>
      <vt:lpstr>Řešení</vt:lpstr>
      <vt:lpstr>Příklad pivoňky - Excel</vt:lpstr>
      <vt:lpstr>Příklad pivoňky</vt:lpstr>
      <vt:lpstr>XML – stromová struktura</vt:lpstr>
      <vt:lpstr>Validační schémata</vt:lpstr>
      <vt:lpstr>Popis značek – schéma Relax NG</vt:lpstr>
      <vt:lpstr>Osnova</vt:lpstr>
      <vt:lpstr>Příklady aplikací XML</vt:lpstr>
      <vt:lpstr>Specifikace XML</vt:lpstr>
      <vt:lpstr>Příklady ad 1)</vt:lpstr>
      <vt:lpstr>Příklady ad 2)</vt:lpstr>
      <vt:lpstr>Příklady ad 3)</vt:lpstr>
      <vt:lpstr>Příklady ad 4)</vt:lpstr>
      <vt:lpstr>Osnova</vt:lpstr>
      <vt:lpstr>Silné stránky XML </vt:lpstr>
      <vt:lpstr>Slabé stránky XML </vt:lpstr>
      <vt:lpstr>XML Applications and Initiatives</vt:lpstr>
      <vt:lpstr>Závěr</vt:lpstr>
      <vt:lpstr>Tomorrow’s Web – dle w3c</vt:lpstr>
      <vt:lpstr>Reference</vt:lpstr>
    </vt:vector>
  </TitlesOfParts>
  <Company>Pef CZU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XML - eXensible Markup Language</dc:title>
  <dc:creator>Havlicek</dc:creator>
  <cp:lastModifiedBy>Zdeněk Havlíček</cp:lastModifiedBy>
  <cp:revision>90</cp:revision>
  <dcterms:created xsi:type="dcterms:W3CDTF">2004-12-11T11:51:44Z</dcterms:created>
  <dcterms:modified xsi:type="dcterms:W3CDTF">2014-10-12T06:16:40Z</dcterms:modified>
</cp:coreProperties>
</file>