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handoutMasterIdLst>
    <p:handoutMasterId r:id="rId39"/>
  </p:handoutMasterIdLst>
  <p:sldIdLst>
    <p:sldId id="256" r:id="rId2"/>
    <p:sldId id="306" r:id="rId3"/>
    <p:sldId id="307" r:id="rId4"/>
    <p:sldId id="308" r:id="rId5"/>
    <p:sldId id="310" r:id="rId6"/>
    <p:sldId id="309" r:id="rId7"/>
    <p:sldId id="317" r:id="rId8"/>
    <p:sldId id="318" r:id="rId9"/>
    <p:sldId id="319" r:id="rId10"/>
    <p:sldId id="320" r:id="rId11"/>
    <p:sldId id="321" r:id="rId12"/>
    <p:sldId id="288" r:id="rId13"/>
    <p:sldId id="289" r:id="rId14"/>
    <p:sldId id="311" r:id="rId15"/>
    <p:sldId id="284" r:id="rId16"/>
    <p:sldId id="290" r:id="rId17"/>
    <p:sldId id="291" r:id="rId18"/>
    <p:sldId id="296" r:id="rId19"/>
    <p:sldId id="292" r:id="rId20"/>
    <p:sldId id="293" r:id="rId21"/>
    <p:sldId id="294" r:id="rId22"/>
    <p:sldId id="295" r:id="rId23"/>
    <p:sldId id="297" r:id="rId24"/>
    <p:sldId id="298" r:id="rId25"/>
    <p:sldId id="312" r:id="rId26"/>
    <p:sldId id="313" r:id="rId27"/>
    <p:sldId id="314" r:id="rId28"/>
    <p:sldId id="299" r:id="rId29"/>
    <p:sldId id="300" r:id="rId30"/>
    <p:sldId id="301" r:id="rId31"/>
    <p:sldId id="302" r:id="rId32"/>
    <p:sldId id="303" r:id="rId33"/>
    <p:sldId id="315" r:id="rId34"/>
    <p:sldId id="304" r:id="rId35"/>
    <p:sldId id="305" r:id="rId36"/>
    <p:sldId id="316" r:id="rId37"/>
  </p:sldIdLst>
  <p:sldSz cx="9144000" cy="6858000" type="screen4x3"/>
  <p:notesSz cx="6858000" cy="9144000"/>
  <p:defaultText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979E"/>
    <a:srgbClr val="A57557"/>
    <a:srgbClr val="FAA046"/>
    <a:srgbClr val="A3DAE6"/>
    <a:srgbClr val="89DC83"/>
    <a:srgbClr val="F9E2A3"/>
    <a:srgbClr val="9C884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100" d="100"/>
          <a:sy n="100" d="100"/>
        </p:scale>
        <p:origin x="-294" y="-258"/>
      </p:cViewPr>
      <p:guideLst>
        <p:guide orient="horz" pos="2160"/>
        <p:guide pos="2880"/>
      </p:guideLst>
    </p:cSldViewPr>
  </p:slideViewPr>
  <p:notesTextViewPr>
    <p:cViewPr>
      <p:scale>
        <a:sx n="100" d="100"/>
        <a:sy n="100" d="100"/>
      </p:scale>
      <p:origin x="0" y="0"/>
    </p:cViewPr>
  </p:notesTextViewPr>
  <p:notesViewPr>
    <p:cSldViewPr>
      <p:cViewPr varScale="1">
        <p:scale>
          <a:sx n="86" d="100"/>
          <a:sy n="86" d="100"/>
        </p:scale>
        <p:origin x="-2538"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C:\Users\Petr\Desktop\grafyRozl.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Petr\Desktop\grafyRozl.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cs-CZ"/>
  <c:chart>
    <c:title>
      <c:tx>
        <c:rich>
          <a:bodyPr/>
          <a:lstStyle/>
          <a:p>
            <a:pPr>
              <a:defRPr/>
            </a:pPr>
            <a:r>
              <a:rPr lang="cs-CZ" sz="1400"/>
              <a:t>Přehled</a:t>
            </a:r>
            <a:r>
              <a:rPr lang="cs-CZ" sz="1400" baseline="0"/>
              <a:t> používaných rozlišení výstupních zařízení ve světě v letech 2009-2012</a:t>
            </a:r>
            <a:endParaRPr lang="cs-CZ"/>
          </a:p>
        </c:rich>
      </c:tx>
      <c:layout/>
    </c:title>
    <c:plotArea>
      <c:layout/>
      <c:barChart>
        <c:barDir val="col"/>
        <c:grouping val="clustered"/>
        <c:ser>
          <c:idx val="0"/>
          <c:order val="0"/>
          <c:tx>
            <c:strRef>
              <c:f>List1!$C$40</c:f>
              <c:strCache>
                <c:ptCount val="1"/>
                <c:pt idx="0">
                  <c:v>rozlišení 1366x768 </c:v>
                </c:pt>
              </c:strCache>
            </c:strRef>
          </c:tx>
          <c:cat>
            <c:numRef>
              <c:f>List1!$D$39:$G$39</c:f>
              <c:numCache>
                <c:formatCode>General</c:formatCode>
                <c:ptCount val="4"/>
                <c:pt idx="0">
                  <c:v>2009</c:v>
                </c:pt>
                <c:pt idx="1">
                  <c:v>2010</c:v>
                </c:pt>
                <c:pt idx="2">
                  <c:v>2011</c:v>
                </c:pt>
                <c:pt idx="3">
                  <c:v>2012</c:v>
                </c:pt>
              </c:numCache>
            </c:numRef>
          </c:cat>
          <c:val>
            <c:numRef>
              <c:f>List1!$D$40:$G$40</c:f>
              <c:numCache>
                <c:formatCode>General</c:formatCode>
                <c:ptCount val="4"/>
                <c:pt idx="0">
                  <c:v>1.9900000000000195</c:v>
                </c:pt>
                <c:pt idx="1">
                  <c:v>7.0000000000000009</c:v>
                </c:pt>
                <c:pt idx="2">
                  <c:v>14.75</c:v>
                </c:pt>
                <c:pt idx="3">
                  <c:v>18.399999999999999</c:v>
                </c:pt>
              </c:numCache>
            </c:numRef>
          </c:val>
        </c:ser>
        <c:ser>
          <c:idx val="1"/>
          <c:order val="1"/>
          <c:tx>
            <c:strRef>
              <c:f>List1!$C$41</c:f>
              <c:strCache>
                <c:ptCount val="1"/>
                <c:pt idx="0">
                  <c:v>rozlišení 1024x768 </c:v>
                </c:pt>
              </c:strCache>
            </c:strRef>
          </c:tx>
          <c:cat>
            <c:numRef>
              <c:f>List1!$D$39:$G$39</c:f>
              <c:numCache>
                <c:formatCode>General</c:formatCode>
                <c:ptCount val="4"/>
                <c:pt idx="0">
                  <c:v>2009</c:v>
                </c:pt>
                <c:pt idx="1">
                  <c:v>2010</c:v>
                </c:pt>
                <c:pt idx="2">
                  <c:v>2011</c:v>
                </c:pt>
                <c:pt idx="3">
                  <c:v>2012</c:v>
                </c:pt>
              </c:numCache>
            </c:numRef>
          </c:cat>
          <c:val>
            <c:numRef>
              <c:f>List1!$D$41:$G$41</c:f>
              <c:numCache>
                <c:formatCode>General</c:formatCode>
                <c:ptCount val="4"/>
                <c:pt idx="0">
                  <c:v>32.809999999999995</c:v>
                </c:pt>
                <c:pt idx="1">
                  <c:v>28.459999999999987</c:v>
                </c:pt>
                <c:pt idx="2">
                  <c:v>16.439999999999987</c:v>
                </c:pt>
                <c:pt idx="3">
                  <c:v>14.7</c:v>
                </c:pt>
              </c:numCache>
            </c:numRef>
          </c:val>
        </c:ser>
        <c:ser>
          <c:idx val="2"/>
          <c:order val="2"/>
          <c:tx>
            <c:strRef>
              <c:f>List1!$C$42</c:f>
              <c:strCache>
                <c:ptCount val="1"/>
                <c:pt idx="0">
                  <c:v>rozlišení 1280x800 </c:v>
                </c:pt>
              </c:strCache>
            </c:strRef>
          </c:tx>
          <c:cat>
            <c:numRef>
              <c:f>List1!$D$39:$G$39</c:f>
              <c:numCache>
                <c:formatCode>General</c:formatCode>
                <c:ptCount val="4"/>
                <c:pt idx="0">
                  <c:v>2009</c:v>
                </c:pt>
                <c:pt idx="1">
                  <c:v>2010</c:v>
                </c:pt>
                <c:pt idx="2">
                  <c:v>2011</c:v>
                </c:pt>
                <c:pt idx="3">
                  <c:v>2012</c:v>
                </c:pt>
              </c:numCache>
            </c:numRef>
          </c:cat>
          <c:val>
            <c:numRef>
              <c:f>List1!$D$42:$G$42</c:f>
              <c:numCache>
                <c:formatCode>General</c:formatCode>
                <c:ptCount val="4"/>
                <c:pt idx="0">
                  <c:v>20.69</c:v>
                </c:pt>
                <c:pt idx="1">
                  <c:v>19.79</c:v>
                </c:pt>
                <c:pt idx="2">
                  <c:v>18.09</c:v>
                </c:pt>
                <c:pt idx="3">
                  <c:v>11.9</c:v>
                </c:pt>
              </c:numCache>
            </c:numRef>
          </c:val>
        </c:ser>
        <c:ser>
          <c:idx val="3"/>
          <c:order val="3"/>
          <c:tx>
            <c:strRef>
              <c:f>List1!$C$43</c:f>
              <c:strCache>
                <c:ptCount val="1"/>
                <c:pt idx="0">
                  <c:v>rozlišení 1280x1024 </c:v>
                </c:pt>
              </c:strCache>
            </c:strRef>
          </c:tx>
          <c:cat>
            <c:numRef>
              <c:f>List1!$D$39:$G$39</c:f>
              <c:numCache>
                <c:formatCode>General</c:formatCode>
                <c:ptCount val="4"/>
                <c:pt idx="0">
                  <c:v>2009</c:v>
                </c:pt>
                <c:pt idx="1">
                  <c:v>2010</c:v>
                </c:pt>
                <c:pt idx="2">
                  <c:v>2011</c:v>
                </c:pt>
                <c:pt idx="3">
                  <c:v>2012</c:v>
                </c:pt>
              </c:numCache>
            </c:numRef>
          </c:cat>
          <c:val>
            <c:numRef>
              <c:f>List1!$D$43:$G$43</c:f>
              <c:numCache>
                <c:formatCode>General</c:formatCode>
                <c:ptCount val="4"/>
                <c:pt idx="0">
                  <c:v>16.53</c:v>
                </c:pt>
                <c:pt idx="1">
                  <c:v>12.18</c:v>
                </c:pt>
                <c:pt idx="2">
                  <c:v>9.6100000000000012</c:v>
                </c:pt>
                <c:pt idx="3">
                  <c:v>7.26</c:v>
                </c:pt>
              </c:numCache>
            </c:numRef>
          </c:val>
        </c:ser>
        <c:ser>
          <c:idx val="4"/>
          <c:order val="4"/>
          <c:tx>
            <c:strRef>
              <c:f>List1!$C$44</c:f>
              <c:strCache>
                <c:ptCount val="1"/>
                <c:pt idx="0">
                  <c:v>rozlišení 1440x900 </c:v>
                </c:pt>
              </c:strCache>
            </c:strRef>
          </c:tx>
          <c:cat>
            <c:numRef>
              <c:f>List1!$D$39:$G$39</c:f>
              <c:numCache>
                <c:formatCode>General</c:formatCode>
                <c:ptCount val="4"/>
                <c:pt idx="0">
                  <c:v>2009</c:v>
                </c:pt>
                <c:pt idx="1">
                  <c:v>2010</c:v>
                </c:pt>
                <c:pt idx="2">
                  <c:v>2011</c:v>
                </c:pt>
                <c:pt idx="3">
                  <c:v>2012</c:v>
                </c:pt>
              </c:numCache>
            </c:numRef>
          </c:cat>
          <c:val>
            <c:numRef>
              <c:f>List1!$D$44:$G$44</c:f>
              <c:numCache>
                <c:formatCode>General</c:formatCode>
                <c:ptCount val="4"/>
                <c:pt idx="0">
                  <c:v>7.3800000000000008</c:v>
                </c:pt>
                <c:pt idx="1">
                  <c:v>7.42</c:v>
                </c:pt>
                <c:pt idx="2">
                  <c:v>7.3800000000000008</c:v>
                </c:pt>
                <c:pt idx="3">
                  <c:v>6.26</c:v>
                </c:pt>
              </c:numCache>
            </c:numRef>
          </c:val>
        </c:ser>
        <c:ser>
          <c:idx val="5"/>
          <c:order val="5"/>
          <c:tx>
            <c:strRef>
              <c:f>List1!$C$45</c:f>
              <c:strCache>
                <c:ptCount val="1"/>
                <c:pt idx="0">
                  <c:v>rozlišení 1920x1080 </c:v>
                </c:pt>
              </c:strCache>
            </c:strRef>
          </c:tx>
          <c:cat>
            <c:numRef>
              <c:f>List1!$D$39:$G$39</c:f>
              <c:numCache>
                <c:formatCode>General</c:formatCode>
                <c:ptCount val="4"/>
                <c:pt idx="0">
                  <c:v>2009</c:v>
                </c:pt>
                <c:pt idx="1">
                  <c:v>2010</c:v>
                </c:pt>
                <c:pt idx="2">
                  <c:v>2011</c:v>
                </c:pt>
                <c:pt idx="3">
                  <c:v>2012</c:v>
                </c:pt>
              </c:numCache>
            </c:numRef>
          </c:cat>
          <c:val>
            <c:numRef>
              <c:f>List1!$D$45:$G$45</c:f>
              <c:numCache>
                <c:formatCode>General</c:formatCode>
                <c:ptCount val="4"/>
                <c:pt idx="0">
                  <c:v>0.69000000000000072</c:v>
                </c:pt>
                <c:pt idx="1">
                  <c:v>2.3699999999999997</c:v>
                </c:pt>
                <c:pt idx="2">
                  <c:v>3.6999999999999997</c:v>
                </c:pt>
                <c:pt idx="3">
                  <c:v>5.4</c:v>
                </c:pt>
              </c:numCache>
            </c:numRef>
          </c:val>
        </c:ser>
        <c:ser>
          <c:idx val="6"/>
          <c:order val="6"/>
          <c:tx>
            <c:strRef>
              <c:f>List1!$C$46</c:f>
              <c:strCache>
                <c:ptCount val="1"/>
                <c:pt idx="0">
                  <c:v>rozlišení 320x480 </c:v>
                </c:pt>
              </c:strCache>
            </c:strRef>
          </c:tx>
          <c:cat>
            <c:numRef>
              <c:f>List1!$D$39:$G$39</c:f>
              <c:numCache>
                <c:formatCode>General</c:formatCode>
                <c:ptCount val="4"/>
                <c:pt idx="0">
                  <c:v>2009</c:v>
                </c:pt>
                <c:pt idx="1">
                  <c:v>2010</c:v>
                </c:pt>
                <c:pt idx="2">
                  <c:v>2011</c:v>
                </c:pt>
                <c:pt idx="3">
                  <c:v>2012</c:v>
                </c:pt>
              </c:numCache>
            </c:numRef>
          </c:cat>
          <c:val>
            <c:numRef>
              <c:f>List1!$D$46:$G$46</c:f>
              <c:numCache>
                <c:formatCode>General</c:formatCode>
                <c:ptCount val="4"/>
                <c:pt idx="0">
                  <c:v>0</c:v>
                </c:pt>
                <c:pt idx="1">
                  <c:v>0.39000000000000495</c:v>
                </c:pt>
                <c:pt idx="2">
                  <c:v>2.3899999999999997</c:v>
                </c:pt>
                <c:pt idx="3">
                  <c:v>3.88</c:v>
                </c:pt>
              </c:numCache>
            </c:numRef>
          </c:val>
        </c:ser>
        <c:ser>
          <c:idx val="7"/>
          <c:order val="7"/>
          <c:tx>
            <c:strRef>
              <c:f>List1!$C$47</c:f>
              <c:strCache>
                <c:ptCount val="1"/>
                <c:pt idx="0">
                  <c:v>rozlišení 1600x900 </c:v>
                </c:pt>
              </c:strCache>
            </c:strRef>
          </c:tx>
          <c:cat>
            <c:numRef>
              <c:f>List1!$D$39:$G$39</c:f>
              <c:numCache>
                <c:formatCode>General</c:formatCode>
                <c:ptCount val="4"/>
                <c:pt idx="0">
                  <c:v>2009</c:v>
                </c:pt>
                <c:pt idx="1">
                  <c:v>2010</c:v>
                </c:pt>
                <c:pt idx="2">
                  <c:v>2011</c:v>
                </c:pt>
                <c:pt idx="3">
                  <c:v>2012</c:v>
                </c:pt>
              </c:numCache>
            </c:numRef>
          </c:cat>
          <c:val>
            <c:numRef>
              <c:f>List1!$D$47:$G$47</c:f>
              <c:numCache>
                <c:formatCode>General</c:formatCode>
                <c:ptCount val="4"/>
                <c:pt idx="0">
                  <c:v>0.46</c:v>
                </c:pt>
                <c:pt idx="1">
                  <c:v>1.4500000000000002</c:v>
                </c:pt>
                <c:pt idx="2">
                  <c:v>2.77</c:v>
                </c:pt>
                <c:pt idx="3">
                  <c:v>3.68</c:v>
                </c:pt>
              </c:numCache>
            </c:numRef>
          </c:val>
        </c:ser>
        <c:ser>
          <c:idx val="8"/>
          <c:order val="8"/>
          <c:tx>
            <c:strRef>
              <c:f>List1!$C$48</c:f>
              <c:strCache>
                <c:ptCount val="1"/>
                <c:pt idx="0">
                  <c:v>rozlišení 1680x1050 </c:v>
                </c:pt>
              </c:strCache>
            </c:strRef>
          </c:tx>
          <c:cat>
            <c:numRef>
              <c:f>List1!$D$39:$G$39</c:f>
              <c:numCache>
                <c:formatCode>General</c:formatCode>
                <c:ptCount val="4"/>
                <c:pt idx="0">
                  <c:v>2009</c:v>
                </c:pt>
                <c:pt idx="1">
                  <c:v>2010</c:v>
                </c:pt>
                <c:pt idx="2">
                  <c:v>2011</c:v>
                </c:pt>
                <c:pt idx="3">
                  <c:v>2012</c:v>
                </c:pt>
              </c:numCache>
            </c:numRef>
          </c:cat>
          <c:val>
            <c:numRef>
              <c:f>List1!$D$48:$G$48</c:f>
              <c:numCache>
                <c:formatCode>General</c:formatCode>
                <c:ptCount val="4"/>
                <c:pt idx="0">
                  <c:v>5.08</c:v>
                </c:pt>
                <c:pt idx="1">
                  <c:v>4.91</c:v>
                </c:pt>
                <c:pt idx="2">
                  <c:v>4.58</c:v>
                </c:pt>
                <c:pt idx="3">
                  <c:v>3.65</c:v>
                </c:pt>
              </c:numCache>
            </c:numRef>
          </c:val>
        </c:ser>
        <c:axId val="73043328"/>
        <c:axId val="73054464"/>
      </c:barChart>
      <c:catAx>
        <c:axId val="73043328"/>
        <c:scaling>
          <c:orientation val="minMax"/>
        </c:scaling>
        <c:axPos val="b"/>
        <c:title>
          <c:tx>
            <c:rich>
              <a:bodyPr/>
              <a:lstStyle/>
              <a:p>
                <a:pPr>
                  <a:defRPr/>
                </a:pPr>
                <a:r>
                  <a:rPr lang="cs-CZ"/>
                  <a:t>Roky</a:t>
                </a:r>
              </a:p>
            </c:rich>
          </c:tx>
          <c:layout/>
        </c:title>
        <c:numFmt formatCode="General" sourceLinked="1"/>
        <c:majorTickMark val="none"/>
        <c:tickLblPos val="nextTo"/>
        <c:crossAx val="73054464"/>
        <c:crosses val="autoZero"/>
        <c:auto val="1"/>
        <c:lblAlgn val="ctr"/>
        <c:lblOffset val="100"/>
      </c:catAx>
      <c:valAx>
        <c:axId val="73054464"/>
        <c:scaling>
          <c:orientation val="minMax"/>
        </c:scaling>
        <c:axPos val="l"/>
        <c:majorGridlines/>
        <c:title>
          <c:tx>
            <c:rich>
              <a:bodyPr rot="0" vert="horz"/>
              <a:lstStyle/>
              <a:p>
                <a:pPr>
                  <a:defRPr/>
                </a:pPr>
                <a:r>
                  <a:rPr lang="cs-CZ" sz="1000" b="1" i="0" baseline="0"/>
                  <a:t>Velikost podílu</a:t>
                </a:r>
                <a:endParaRPr lang="cs-CZ" sz="1000"/>
              </a:p>
              <a:p>
                <a:pPr>
                  <a:defRPr/>
                </a:pPr>
                <a:r>
                  <a:rPr lang="cs-CZ" sz="1000" b="1" i="0" baseline="0"/>
                  <a:t>v procentech</a:t>
                </a:r>
                <a:endParaRPr lang="cs-CZ" sz="1000"/>
              </a:p>
            </c:rich>
          </c:tx>
          <c:layout/>
        </c:title>
        <c:numFmt formatCode="General" sourceLinked="0"/>
        <c:tickLblPos val="nextTo"/>
        <c:crossAx val="73043328"/>
        <c:crosses val="autoZero"/>
        <c:crossBetween val="between"/>
      </c:valAx>
    </c:plotArea>
    <c:legend>
      <c:legendPos val="t"/>
      <c:layout/>
    </c:legend>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cs-CZ"/>
  <c:chart>
    <c:title>
      <c:tx>
        <c:rich>
          <a:bodyPr/>
          <a:lstStyle/>
          <a:p>
            <a:pPr>
              <a:defRPr/>
            </a:pPr>
            <a:r>
              <a:rPr lang="cs-CZ" sz="1400" b="1" i="0" baseline="0"/>
              <a:t>Vývoj používaných rozlišení výstupních zařízení ve světě v letech 2009-2012</a:t>
            </a:r>
          </a:p>
        </c:rich>
      </c:tx>
      <c:layout/>
    </c:title>
    <c:plotArea>
      <c:layout/>
      <c:lineChart>
        <c:grouping val="standard"/>
        <c:ser>
          <c:idx val="0"/>
          <c:order val="0"/>
          <c:tx>
            <c:strRef>
              <c:f>List1!$C$40</c:f>
              <c:strCache>
                <c:ptCount val="1"/>
                <c:pt idx="0">
                  <c:v>rozlišení 1366x768 </c:v>
                </c:pt>
              </c:strCache>
            </c:strRef>
          </c:tx>
          <c:marker>
            <c:symbol val="none"/>
          </c:marker>
          <c:cat>
            <c:numRef>
              <c:f>List1!$D$39:$G$39</c:f>
              <c:numCache>
                <c:formatCode>General</c:formatCode>
                <c:ptCount val="4"/>
                <c:pt idx="0">
                  <c:v>2009</c:v>
                </c:pt>
                <c:pt idx="1">
                  <c:v>2010</c:v>
                </c:pt>
                <c:pt idx="2">
                  <c:v>2011</c:v>
                </c:pt>
                <c:pt idx="3">
                  <c:v>2012</c:v>
                </c:pt>
              </c:numCache>
            </c:numRef>
          </c:cat>
          <c:val>
            <c:numRef>
              <c:f>List1!$D$40:$G$40</c:f>
              <c:numCache>
                <c:formatCode>General</c:formatCode>
                <c:ptCount val="4"/>
                <c:pt idx="0">
                  <c:v>1.9900000000000198</c:v>
                </c:pt>
                <c:pt idx="1">
                  <c:v>7.0000000000000009</c:v>
                </c:pt>
                <c:pt idx="2">
                  <c:v>14.75</c:v>
                </c:pt>
                <c:pt idx="3">
                  <c:v>18.399999999999999</c:v>
                </c:pt>
              </c:numCache>
            </c:numRef>
          </c:val>
        </c:ser>
        <c:ser>
          <c:idx val="1"/>
          <c:order val="1"/>
          <c:tx>
            <c:strRef>
              <c:f>List1!$C$41</c:f>
              <c:strCache>
                <c:ptCount val="1"/>
                <c:pt idx="0">
                  <c:v>rozlišení 1024x768 </c:v>
                </c:pt>
              </c:strCache>
            </c:strRef>
          </c:tx>
          <c:marker>
            <c:symbol val="none"/>
          </c:marker>
          <c:cat>
            <c:numRef>
              <c:f>List1!$D$39:$G$39</c:f>
              <c:numCache>
                <c:formatCode>General</c:formatCode>
                <c:ptCount val="4"/>
                <c:pt idx="0">
                  <c:v>2009</c:v>
                </c:pt>
                <c:pt idx="1">
                  <c:v>2010</c:v>
                </c:pt>
                <c:pt idx="2">
                  <c:v>2011</c:v>
                </c:pt>
                <c:pt idx="3">
                  <c:v>2012</c:v>
                </c:pt>
              </c:numCache>
            </c:numRef>
          </c:cat>
          <c:val>
            <c:numRef>
              <c:f>List1!$D$41:$G$41</c:f>
              <c:numCache>
                <c:formatCode>General</c:formatCode>
                <c:ptCount val="4"/>
                <c:pt idx="0">
                  <c:v>32.809999999999995</c:v>
                </c:pt>
                <c:pt idx="1">
                  <c:v>28.459999999999987</c:v>
                </c:pt>
                <c:pt idx="2">
                  <c:v>16.439999999999987</c:v>
                </c:pt>
                <c:pt idx="3">
                  <c:v>14.7</c:v>
                </c:pt>
              </c:numCache>
            </c:numRef>
          </c:val>
        </c:ser>
        <c:ser>
          <c:idx val="2"/>
          <c:order val="2"/>
          <c:tx>
            <c:strRef>
              <c:f>List1!$C$42</c:f>
              <c:strCache>
                <c:ptCount val="1"/>
                <c:pt idx="0">
                  <c:v>rozlišení 1280x800 </c:v>
                </c:pt>
              </c:strCache>
            </c:strRef>
          </c:tx>
          <c:marker>
            <c:symbol val="none"/>
          </c:marker>
          <c:cat>
            <c:numRef>
              <c:f>List1!$D$39:$G$39</c:f>
              <c:numCache>
                <c:formatCode>General</c:formatCode>
                <c:ptCount val="4"/>
                <c:pt idx="0">
                  <c:v>2009</c:v>
                </c:pt>
                <c:pt idx="1">
                  <c:v>2010</c:v>
                </c:pt>
                <c:pt idx="2">
                  <c:v>2011</c:v>
                </c:pt>
                <c:pt idx="3">
                  <c:v>2012</c:v>
                </c:pt>
              </c:numCache>
            </c:numRef>
          </c:cat>
          <c:val>
            <c:numRef>
              <c:f>List1!$D$42:$G$42</c:f>
              <c:numCache>
                <c:formatCode>General</c:formatCode>
                <c:ptCount val="4"/>
                <c:pt idx="0">
                  <c:v>20.69</c:v>
                </c:pt>
                <c:pt idx="1">
                  <c:v>19.79</c:v>
                </c:pt>
                <c:pt idx="2">
                  <c:v>18.09</c:v>
                </c:pt>
                <c:pt idx="3">
                  <c:v>11.9</c:v>
                </c:pt>
              </c:numCache>
            </c:numRef>
          </c:val>
        </c:ser>
        <c:ser>
          <c:idx val="3"/>
          <c:order val="3"/>
          <c:tx>
            <c:strRef>
              <c:f>List1!$C$43</c:f>
              <c:strCache>
                <c:ptCount val="1"/>
                <c:pt idx="0">
                  <c:v>rozlišení 1280x1024 </c:v>
                </c:pt>
              </c:strCache>
            </c:strRef>
          </c:tx>
          <c:marker>
            <c:symbol val="none"/>
          </c:marker>
          <c:cat>
            <c:numRef>
              <c:f>List1!$D$39:$G$39</c:f>
              <c:numCache>
                <c:formatCode>General</c:formatCode>
                <c:ptCount val="4"/>
                <c:pt idx="0">
                  <c:v>2009</c:v>
                </c:pt>
                <c:pt idx="1">
                  <c:v>2010</c:v>
                </c:pt>
                <c:pt idx="2">
                  <c:v>2011</c:v>
                </c:pt>
                <c:pt idx="3">
                  <c:v>2012</c:v>
                </c:pt>
              </c:numCache>
            </c:numRef>
          </c:cat>
          <c:val>
            <c:numRef>
              <c:f>List1!$D$43:$G$43</c:f>
              <c:numCache>
                <c:formatCode>General</c:formatCode>
                <c:ptCount val="4"/>
                <c:pt idx="0">
                  <c:v>16.53</c:v>
                </c:pt>
                <c:pt idx="1">
                  <c:v>12.18</c:v>
                </c:pt>
                <c:pt idx="2">
                  <c:v>9.6100000000000012</c:v>
                </c:pt>
                <c:pt idx="3">
                  <c:v>7.26</c:v>
                </c:pt>
              </c:numCache>
            </c:numRef>
          </c:val>
        </c:ser>
        <c:ser>
          <c:idx val="4"/>
          <c:order val="4"/>
          <c:tx>
            <c:strRef>
              <c:f>List1!$C$44</c:f>
              <c:strCache>
                <c:ptCount val="1"/>
                <c:pt idx="0">
                  <c:v>rozlišení 1440x900 </c:v>
                </c:pt>
              </c:strCache>
            </c:strRef>
          </c:tx>
          <c:marker>
            <c:symbol val="none"/>
          </c:marker>
          <c:cat>
            <c:numRef>
              <c:f>List1!$D$39:$G$39</c:f>
              <c:numCache>
                <c:formatCode>General</c:formatCode>
                <c:ptCount val="4"/>
                <c:pt idx="0">
                  <c:v>2009</c:v>
                </c:pt>
                <c:pt idx="1">
                  <c:v>2010</c:v>
                </c:pt>
                <c:pt idx="2">
                  <c:v>2011</c:v>
                </c:pt>
                <c:pt idx="3">
                  <c:v>2012</c:v>
                </c:pt>
              </c:numCache>
            </c:numRef>
          </c:cat>
          <c:val>
            <c:numRef>
              <c:f>List1!$D$44:$G$44</c:f>
              <c:numCache>
                <c:formatCode>General</c:formatCode>
                <c:ptCount val="4"/>
                <c:pt idx="0">
                  <c:v>7.3800000000000008</c:v>
                </c:pt>
                <c:pt idx="1">
                  <c:v>7.42</c:v>
                </c:pt>
                <c:pt idx="2">
                  <c:v>7.3800000000000008</c:v>
                </c:pt>
                <c:pt idx="3">
                  <c:v>6.26</c:v>
                </c:pt>
              </c:numCache>
            </c:numRef>
          </c:val>
        </c:ser>
        <c:ser>
          <c:idx val="5"/>
          <c:order val="5"/>
          <c:tx>
            <c:strRef>
              <c:f>List1!$C$45</c:f>
              <c:strCache>
                <c:ptCount val="1"/>
                <c:pt idx="0">
                  <c:v>rozlišení 1920x1080 </c:v>
                </c:pt>
              </c:strCache>
            </c:strRef>
          </c:tx>
          <c:marker>
            <c:symbol val="none"/>
          </c:marker>
          <c:cat>
            <c:numRef>
              <c:f>List1!$D$39:$G$39</c:f>
              <c:numCache>
                <c:formatCode>General</c:formatCode>
                <c:ptCount val="4"/>
                <c:pt idx="0">
                  <c:v>2009</c:v>
                </c:pt>
                <c:pt idx="1">
                  <c:v>2010</c:v>
                </c:pt>
                <c:pt idx="2">
                  <c:v>2011</c:v>
                </c:pt>
                <c:pt idx="3">
                  <c:v>2012</c:v>
                </c:pt>
              </c:numCache>
            </c:numRef>
          </c:cat>
          <c:val>
            <c:numRef>
              <c:f>List1!$D$45:$G$45</c:f>
              <c:numCache>
                <c:formatCode>General</c:formatCode>
                <c:ptCount val="4"/>
                <c:pt idx="0">
                  <c:v>0.69000000000000061</c:v>
                </c:pt>
                <c:pt idx="1">
                  <c:v>2.3699999999999997</c:v>
                </c:pt>
                <c:pt idx="2">
                  <c:v>3.6999999999999997</c:v>
                </c:pt>
                <c:pt idx="3">
                  <c:v>5.4</c:v>
                </c:pt>
              </c:numCache>
            </c:numRef>
          </c:val>
        </c:ser>
        <c:ser>
          <c:idx val="6"/>
          <c:order val="6"/>
          <c:tx>
            <c:strRef>
              <c:f>List1!$C$46</c:f>
              <c:strCache>
                <c:ptCount val="1"/>
                <c:pt idx="0">
                  <c:v>rozlišení 320x480 </c:v>
                </c:pt>
              </c:strCache>
            </c:strRef>
          </c:tx>
          <c:marker>
            <c:symbol val="none"/>
          </c:marker>
          <c:cat>
            <c:numRef>
              <c:f>List1!$D$39:$G$39</c:f>
              <c:numCache>
                <c:formatCode>General</c:formatCode>
                <c:ptCount val="4"/>
                <c:pt idx="0">
                  <c:v>2009</c:v>
                </c:pt>
                <c:pt idx="1">
                  <c:v>2010</c:v>
                </c:pt>
                <c:pt idx="2">
                  <c:v>2011</c:v>
                </c:pt>
                <c:pt idx="3">
                  <c:v>2012</c:v>
                </c:pt>
              </c:numCache>
            </c:numRef>
          </c:cat>
          <c:val>
            <c:numRef>
              <c:f>List1!$D$46:$G$46</c:f>
              <c:numCache>
                <c:formatCode>General</c:formatCode>
                <c:ptCount val="4"/>
                <c:pt idx="0">
                  <c:v>0</c:v>
                </c:pt>
                <c:pt idx="1">
                  <c:v>0.39000000000000495</c:v>
                </c:pt>
                <c:pt idx="2">
                  <c:v>2.3899999999999997</c:v>
                </c:pt>
                <c:pt idx="3">
                  <c:v>3.88</c:v>
                </c:pt>
              </c:numCache>
            </c:numRef>
          </c:val>
        </c:ser>
        <c:ser>
          <c:idx val="7"/>
          <c:order val="7"/>
          <c:tx>
            <c:strRef>
              <c:f>List1!$C$47</c:f>
              <c:strCache>
                <c:ptCount val="1"/>
                <c:pt idx="0">
                  <c:v>rozlišení 1600x900 </c:v>
                </c:pt>
              </c:strCache>
            </c:strRef>
          </c:tx>
          <c:marker>
            <c:symbol val="none"/>
          </c:marker>
          <c:cat>
            <c:numRef>
              <c:f>List1!$D$39:$G$39</c:f>
              <c:numCache>
                <c:formatCode>General</c:formatCode>
                <c:ptCount val="4"/>
                <c:pt idx="0">
                  <c:v>2009</c:v>
                </c:pt>
                <c:pt idx="1">
                  <c:v>2010</c:v>
                </c:pt>
                <c:pt idx="2">
                  <c:v>2011</c:v>
                </c:pt>
                <c:pt idx="3">
                  <c:v>2012</c:v>
                </c:pt>
              </c:numCache>
            </c:numRef>
          </c:cat>
          <c:val>
            <c:numRef>
              <c:f>List1!$D$47:$G$47</c:f>
              <c:numCache>
                <c:formatCode>General</c:formatCode>
                <c:ptCount val="4"/>
                <c:pt idx="0">
                  <c:v>0.46</c:v>
                </c:pt>
                <c:pt idx="1">
                  <c:v>1.4500000000000002</c:v>
                </c:pt>
                <c:pt idx="2">
                  <c:v>2.77</c:v>
                </c:pt>
                <c:pt idx="3">
                  <c:v>3.68</c:v>
                </c:pt>
              </c:numCache>
            </c:numRef>
          </c:val>
        </c:ser>
        <c:ser>
          <c:idx val="8"/>
          <c:order val="8"/>
          <c:tx>
            <c:strRef>
              <c:f>List1!$C$48</c:f>
              <c:strCache>
                <c:ptCount val="1"/>
                <c:pt idx="0">
                  <c:v>rozlišení 1680x1050 </c:v>
                </c:pt>
              </c:strCache>
            </c:strRef>
          </c:tx>
          <c:marker>
            <c:symbol val="none"/>
          </c:marker>
          <c:cat>
            <c:numRef>
              <c:f>List1!$D$39:$G$39</c:f>
              <c:numCache>
                <c:formatCode>General</c:formatCode>
                <c:ptCount val="4"/>
                <c:pt idx="0">
                  <c:v>2009</c:v>
                </c:pt>
                <c:pt idx="1">
                  <c:v>2010</c:v>
                </c:pt>
                <c:pt idx="2">
                  <c:v>2011</c:v>
                </c:pt>
                <c:pt idx="3">
                  <c:v>2012</c:v>
                </c:pt>
              </c:numCache>
            </c:numRef>
          </c:cat>
          <c:val>
            <c:numRef>
              <c:f>List1!$D$48:$G$48</c:f>
              <c:numCache>
                <c:formatCode>General</c:formatCode>
                <c:ptCount val="4"/>
                <c:pt idx="0">
                  <c:v>5.08</c:v>
                </c:pt>
                <c:pt idx="1">
                  <c:v>4.91</c:v>
                </c:pt>
                <c:pt idx="2">
                  <c:v>4.58</c:v>
                </c:pt>
                <c:pt idx="3">
                  <c:v>3.65</c:v>
                </c:pt>
              </c:numCache>
            </c:numRef>
          </c:val>
        </c:ser>
        <c:marker val="1"/>
        <c:axId val="55099392"/>
        <c:axId val="55101312"/>
      </c:lineChart>
      <c:catAx>
        <c:axId val="55099392"/>
        <c:scaling>
          <c:orientation val="minMax"/>
        </c:scaling>
        <c:axPos val="b"/>
        <c:title>
          <c:tx>
            <c:rich>
              <a:bodyPr/>
              <a:lstStyle/>
              <a:p>
                <a:pPr>
                  <a:defRPr/>
                </a:pPr>
                <a:r>
                  <a:rPr lang="cs-CZ"/>
                  <a:t>Roky</a:t>
                </a:r>
              </a:p>
            </c:rich>
          </c:tx>
          <c:layout/>
        </c:title>
        <c:numFmt formatCode="General" sourceLinked="1"/>
        <c:majorTickMark val="none"/>
        <c:tickLblPos val="nextTo"/>
        <c:crossAx val="55101312"/>
        <c:crosses val="autoZero"/>
        <c:auto val="1"/>
        <c:lblAlgn val="ctr"/>
        <c:lblOffset val="100"/>
      </c:catAx>
      <c:valAx>
        <c:axId val="55101312"/>
        <c:scaling>
          <c:orientation val="minMax"/>
        </c:scaling>
        <c:axPos val="l"/>
        <c:minorGridlines/>
        <c:title>
          <c:tx>
            <c:rich>
              <a:bodyPr rot="0" vert="horz"/>
              <a:lstStyle/>
              <a:p>
                <a:pPr>
                  <a:defRPr sz="1000"/>
                </a:pPr>
                <a:r>
                  <a:rPr lang="cs-CZ" sz="1000" b="1" i="0" baseline="0"/>
                  <a:t>Velikost podílu</a:t>
                </a:r>
              </a:p>
              <a:p>
                <a:pPr>
                  <a:defRPr sz="1000"/>
                </a:pPr>
                <a:r>
                  <a:rPr lang="cs-CZ" sz="1000" b="1" i="0" baseline="0"/>
                  <a:t>v procentech</a:t>
                </a:r>
              </a:p>
            </c:rich>
          </c:tx>
          <c:layout/>
        </c:title>
        <c:numFmt formatCode="General" sourceLinked="1"/>
        <c:majorTickMark val="none"/>
        <c:tickLblPos val="nextTo"/>
        <c:crossAx val="55099392"/>
        <c:crosses val="autoZero"/>
        <c:crossBetween val="between"/>
      </c:valAx>
    </c:plotArea>
    <c:legend>
      <c:legendPos val="t"/>
      <c:layout/>
    </c:legend>
    <c:plotVisOnly val="1"/>
  </c:chart>
  <c:externalData r:id="rId1"/>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16B64EA-3DB6-46C7-B541-0ED35BABF26E}" type="datetimeFigureOut">
              <a:rPr lang="cs-CZ" smtClean="0"/>
              <a:pPr/>
              <a:t>22.11.2012</a:t>
            </a:fld>
            <a:endParaRPr lang="cs-CZ"/>
          </a:p>
        </p:txBody>
      </p:sp>
      <p:sp>
        <p:nvSpPr>
          <p:cNvPr id="4" name="Zástupný symbol pro zápatí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5" name="Zástupný symbol pro číslo snímku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0FE564AF-37BE-4D27-8171-5A676742535D}" type="slidenum">
              <a:rPr lang="cs-CZ" smtClean="0"/>
              <a:pPr/>
              <a:t>‹#›</a:t>
            </a:fld>
            <a:endParaRPr lang="cs-CZ"/>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záhlaví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cs-CZ"/>
          </a:p>
        </p:txBody>
      </p:sp>
      <p:sp>
        <p:nvSpPr>
          <p:cNvPr id="3" name="Zástupný symbol pro datum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3464933-91AB-4B7C-B6E3-AD249B54E1A8}" type="datetimeFigureOut">
              <a:rPr lang="cs-CZ" smtClean="0"/>
              <a:pPr/>
              <a:t>22.11.2012</a:t>
            </a:fld>
            <a:endParaRPr lang="cs-CZ"/>
          </a:p>
        </p:txBody>
      </p:sp>
      <p:sp>
        <p:nvSpPr>
          <p:cNvPr id="4" name="Zástupný symbol pro obrázek snímk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cs-CZ"/>
          </a:p>
        </p:txBody>
      </p:sp>
      <p:sp>
        <p:nvSpPr>
          <p:cNvPr id="5" name="Zástupný symbol pro poznámky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6" name="Zástupný symbol pro zápatí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cs-CZ"/>
          </a:p>
        </p:txBody>
      </p:sp>
      <p:sp>
        <p:nvSpPr>
          <p:cNvPr id="7" name="Zástupný symbol pro číslo snímk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1F55C2-647B-40E1-8DDD-004E318FAB00}" type="slidenum">
              <a:rPr lang="cs-CZ" smtClean="0"/>
              <a:pPr/>
              <a:t>‹#›</a:t>
            </a:fld>
            <a:endParaRPr lang="cs-CZ"/>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12</a:t>
            </a:fld>
            <a:endParaRPr lang="en-GB"/>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22</a:t>
            </a:fld>
            <a:endParaRPr lang="en-GB"/>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23</a:t>
            </a:fld>
            <a:endParaRPr lang="en-GB"/>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24</a:t>
            </a:fld>
            <a:endParaRPr lang="en-GB"/>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25</a:t>
            </a:fld>
            <a:endParaRPr lang="en-GB"/>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26</a:t>
            </a:fld>
            <a:endParaRPr lang="en-GB"/>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27</a:t>
            </a:fld>
            <a:endParaRPr lang="en-GB"/>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28</a:t>
            </a:fld>
            <a:endParaRPr lang="en-GB"/>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29</a:t>
            </a:fld>
            <a:endParaRPr lang="en-GB"/>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30</a:t>
            </a:fld>
            <a:endParaRPr lang="en-GB"/>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31</a:t>
            </a:fld>
            <a:endParaRPr lang="en-GB"/>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13</a:t>
            </a:fld>
            <a:endParaRPr lang="en-GB"/>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32</a:t>
            </a:fld>
            <a:endParaRPr lang="en-GB"/>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33</a:t>
            </a:fld>
            <a:endParaRPr lang="en-GB"/>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34</a:t>
            </a:fld>
            <a:endParaRPr lang="en-GB"/>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35</a:t>
            </a:fld>
            <a:endParaRPr lang="en-GB"/>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36</a:t>
            </a:fld>
            <a:endParaRPr lang="en-GB"/>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15</a:t>
            </a:fld>
            <a:endParaRPr lang="en-GB"/>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16</a:t>
            </a:fld>
            <a:endParaRPr lang="en-GB"/>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17</a:t>
            </a:fld>
            <a:endParaRPr lang="en-GB"/>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18</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19</a:t>
            </a:fld>
            <a:endParaRPr lang="en-GB"/>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20</a:t>
            </a:fld>
            <a:endParaRPr lang="en-GB"/>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fld id="{2362DCC4-F929-4E99-8B57-B279630322B3}" type="slidenum">
              <a:rPr lang="en-GB" smtClean="0"/>
              <a:pPr/>
              <a:t>21</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Úvodní snímek">
    <p:spTree>
      <p:nvGrpSpPr>
        <p:cNvPr id="1" name=""/>
        <p:cNvGrpSpPr/>
        <p:nvPr/>
      </p:nvGrpSpPr>
      <p:grpSpPr>
        <a:xfrm>
          <a:off x="0" y="0"/>
          <a:ext cx="0" cy="0"/>
          <a:chOff x="0" y="0"/>
          <a:chExt cx="0" cy="0"/>
        </a:xfrm>
      </p:grpSpPr>
      <p:pic>
        <p:nvPicPr>
          <p:cNvPr id="1026" name="Picture 2" descr="C:\Users\tygl\Dropbox\Work\CZU_Sablony\PrezData\fappz_sablona_page2.jpg"/>
          <p:cNvPicPr>
            <a:picLocks noChangeAspect="1" noChangeArrowheads="1"/>
          </p:cNvPicPr>
          <p:nvPr userDrawn="1"/>
        </p:nvPicPr>
        <p:blipFill>
          <a:blip r:embed="rId2" cstate="email"/>
          <a:stretch>
            <a:fillRect/>
          </a:stretch>
        </p:blipFill>
        <p:spPr bwMode="auto">
          <a:xfrm>
            <a:off x="0" y="1"/>
            <a:ext cx="9143996" cy="6857997"/>
          </a:xfrm>
          <a:prstGeom prst="rect">
            <a:avLst/>
          </a:prstGeom>
          <a:noFill/>
        </p:spPr>
      </p:pic>
      <p:sp>
        <p:nvSpPr>
          <p:cNvPr id="2" name="Nadpis 1"/>
          <p:cNvSpPr>
            <a:spLocks noGrp="1"/>
          </p:cNvSpPr>
          <p:nvPr>
            <p:ph type="ctrTitle"/>
          </p:nvPr>
        </p:nvSpPr>
        <p:spPr>
          <a:xfrm>
            <a:off x="755576" y="3573016"/>
            <a:ext cx="7772400" cy="1224136"/>
          </a:xfrm>
        </p:spPr>
        <p:txBody>
          <a:bodyPr anchor="b">
            <a:normAutofit/>
          </a:bodyPr>
          <a:lstStyle>
            <a:lvl1pPr>
              <a:defRPr sz="4000" b="1">
                <a:solidFill>
                  <a:schemeClr val="bg1"/>
                </a:solidFill>
                <a:effectLst>
                  <a:innerShdw blurRad="63500" dist="50800" dir="13500000">
                    <a:prstClr val="black">
                      <a:alpha val="50000"/>
                    </a:prstClr>
                  </a:innerShdw>
                </a:effectLst>
              </a:defRPr>
            </a:lvl1pPr>
          </a:lstStyle>
          <a:p>
            <a:r>
              <a:rPr lang="cs-CZ" smtClean="0"/>
              <a:t>Klepnutím lze upravit styl předlohy nadpisů.</a:t>
            </a:r>
            <a:endParaRPr lang="cs-CZ" dirty="0"/>
          </a:p>
        </p:txBody>
      </p:sp>
      <p:sp>
        <p:nvSpPr>
          <p:cNvPr id="3" name="Podnadpis 2"/>
          <p:cNvSpPr>
            <a:spLocks noGrp="1"/>
          </p:cNvSpPr>
          <p:nvPr>
            <p:ph type="subTitle" idx="1"/>
          </p:nvPr>
        </p:nvSpPr>
        <p:spPr>
          <a:xfrm>
            <a:off x="1475656" y="4653136"/>
            <a:ext cx="6400800" cy="982960"/>
          </a:xfrm>
        </p:spPr>
        <p:txBody>
          <a:bodyPr>
            <a:noAutofit/>
          </a:bodyPr>
          <a:lstStyle>
            <a:lvl1pPr marL="0" indent="0" algn="ctr">
              <a:buNone/>
              <a:defRPr sz="3000" b="1">
                <a:solidFill>
                  <a:schemeClr val="bg1"/>
                </a:solidFill>
                <a:effectLst>
                  <a:innerShdw blurRad="63500" dist="50800" dir="13500000">
                    <a:prstClr val="black">
                      <a:alpha val="50000"/>
                    </a:prstClr>
                  </a:innerShdw>
                </a:effectLst>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cs-CZ" smtClean="0"/>
              <a:t>Klepnutím lze upravit styl předlohy podnadpisů.</a:t>
            </a:r>
            <a:endParaRPr lang="cs-CZ" dirty="0"/>
          </a:p>
        </p:txBody>
      </p:sp>
      <p:sp>
        <p:nvSpPr>
          <p:cNvPr id="8" name="Zástupný symbol pro datum 3"/>
          <p:cNvSpPr>
            <a:spLocks noGrp="1"/>
          </p:cNvSpPr>
          <p:nvPr>
            <p:ph type="dt" sz="half" idx="10"/>
          </p:nvPr>
        </p:nvSpPr>
        <p:spPr>
          <a:xfrm>
            <a:off x="3707904" y="6237312"/>
            <a:ext cx="2133600" cy="365125"/>
          </a:xfrm>
        </p:spPr>
        <p:txBody>
          <a:bodyPr/>
          <a:lstStyle>
            <a:lvl1pPr algn="ctr">
              <a:defRPr sz="1800" i="1">
                <a:solidFill>
                  <a:srgbClr val="FC979E"/>
                </a:solidFill>
                <a:effectLst>
                  <a:outerShdw blurRad="50800" dist="38100" dir="2700000" algn="tl" rotWithShape="0">
                    <a:prstClr val="black">
                      <a:alpha val="40000"/>
                    </a:prstClr>
                  </a:outerShdw>
                </a:effectLst>
              </a:defRPr>
            </a:lvl1pPr>
          </a:lstStyle>
          <a:p>
            <a:fld id="{8D9D7D65-1E4D-41C5-8793-6F4E9FABABD2}" type="datetimeFigureOut">
              <a:rPr lang="cs-CZ" smtClean="0"/>
              <a:pPr/>
              <a:t>22.11.2012</a:t>
            </a:fld>
            <a:endParaRPr lang="cs-CZ" dirty="0"/>
          </a:p>
        </p:txBody>
      </p:sp>
      <p:sp>
        <p:nvSpPr>
          <p:cNvPr id="9" name="Zástupný symbol pro text 8"/>
          <p:cNvSpPr>
            <a:spLocks noGrp="1"/>
          </p:cNvSpPr>
          <p:nvPr>
            <p:ph type="body" sz="quarter" idx="11" hasCustomPrompt="1"/>
          </p:nvPr>
        </p:nvSpPr>
        <p:spPr>
          <a:xfrm>
            <a:off x="2209800" y="5876379"/>
            <a:ext cx="5098504" cy="288925"/>
          </a:xfrm>
        </p:spPr>
        <p:txBody>
          <a:bodyPr>
            <a:noAutofit/>
          </a:bodyPr>
          <a:lstStyle>
            <a:lvl1pPr algn="ctr">
              <a:buNone/>
              <a:defRPr sz="2000">
                <a:solidFill>
                  <a:srgbClr val="FC979E"/>
                </a:solidFill>
                <a:effectLst>
                  <a:outerShdw blurRad="50800" dist="38100" dir="2700000" algn="tl" rotWithShape="0">
                    <a:prstClr val="black">
                      <a:alpha val="40000"/>
                    </a:prstClr>
                  </a:outerShdw>
                </a:effectLst>
              </a:defRPr>
            </a:lvl1pPr>
          </a:lstStyle>
          <a:p>
            <a:pPr lvl="0"/>
            <a:r>
              <a:rPr lang="cs-CZ" dirty="0" smtClean="0"/>
              <a:t>Autor prezentace</a:t>
            </a:r>
            <a:endParaRPr lang="cs-CZ" dirty="0"/>
          </a:p>
        </p:txBody>
      </p:sp>
      <p:sp>
        <p:nvSpPr>
          <p:cNvPr id="7" name="Zástupný symbol pro číslo snímku 5"/>
          <p:cNvSpPr txBox="1">
            <a:spLocks/>
          </p:cNvSpPr>
          <p:nvPr userDrawn="1"/>
        </p:nvSpPr>
        <p:spPr>
          <a:xfrm>
            <a:off x="7668344" y="6376243"/>
            <a:ext cx="792088"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6A70A39-961D-4FCF-B815-1711BD1F564E}" type="slidenum">
              <a:rPr kumimoji="0" lang="cs-CZ" sz="1600" b="0" i="0" u="none" strike="noStrike" kern="1200" cap="none" spc="0" normalizeH="0" baseline="0" noProof="0" smtClean="0">
                <a:ln>
                  <a:noFill/>
                </a:ln>
                <a:solidFill>
                  <a:srgbClr val="FC979E"/>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cs-CZ" sz="1600" b="0" i="0" u="none" strike="noStrike" kern="1200" cap="none" spc="0" normalizeH="0" baseline="0" noProof="0" dirty="0" smtClean="0">
              <a:ln>
                <a:noFill/>
              </a:ln>
              <a:solidFill>
                <a:srgbClr val="FC979E"/>
              </a:solidFill>
              <a:effectLst/>
              <a:uLnTx/>
              <a:uFillTx/>
              <a:latin typeface="+mn-lt"/>
              <a:ea typeface="+mn-ea"/>
              <a:cs typeface="+mn-cs"/>
            </a:endParaRPr>
          </a:p>
        </p:txBody>
      </p:sp>
    </p:spTree>
  </p:cSld>
  <p:clrMapOvr>
    <a:masterClrMapping/>
  </p:clrMapOvr>
  <p:transition>
    <p:fade/>
  </p:transition>
  <p:hf sldNum="0" hdr="0" ftr="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Nadpis a svislý text">
    <p:spTree>
      <p:nvGrpSpPr>
        <p:cNvPr id="1" name=""/>
        <p:cNvGrpSpPr/>
        <p:nvPr/>
      </p:nvGrpSpPr>
      <p:grpSpPr>
        <a:xfrm>
          <a:off x="0" y="0"/>
          <a:ext cx="0" cy="0"/>
          <a:chOff x="0" y="0"/>
          <a:chExt cx="0" cy="0"/>
        </a:xfrm>
      </p:grpSpPr>
      <p:sp>
        <p:nvSpPr>
          <p:cNvPr id="3" name="Zástupný symbol pro svislý text 2"/>
          <p:cNvSpPr>
            <a:spLocks noGrp="1"/>
          </p:cNvSpPr>
          <p:nvPr>
            <p:ph type="body" orient="vert" idx="1"/>
          </p:nvPr>
        </p:nvSpPr>
        <p:spPr>
          <a:xfrm>
            <a:off x="395536" y="980729"/>
            <a:ext cx="8291264" cy="4392488"/>
          </a:xfrm>
        </p:spPr>
        <p:txBody>
          <a:bodyPr vert="eaVert"/>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GB"/>
          </a:p>
        </p:txBody>
      </p:sp>
      <p:sp>
        <p:nvSpPr>
          <p:cNvPr id="4" name="Date Placeholder 3"/>
          <p:cNvSpPr>
            <a:spLocks noGrp="1"/>
          </p:cNvSpPr>
          <p:nvPr>
            <p:ph type="dt" sz="half" idx="10"/>
          </p:nvPr>
        </p:nvSpPr>
        <p:spPr/>
        <p:txBody>
          <a:bodyPr/>
          <a:lstStyle/>
          <a:p>
            <a:fld id="{43702D5A-839E-4029-94CA-7ACC84D396C8}" type="datetimeFigureOut">
              <a:rPr lang="en-GB" smtClean="0"/>
              <a:pPr/>
              <a:t>22/11/2012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A8139C2A-698A-4004-AE80-20042E8BC225}"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dpis a obsah">
    <p:spTree>
      <p:nvGrpSpPr>
        <p:cNvPr id="1" name=""/>
        <p:cNvGrpSpPr/>
        <p:nvPr/>
      </p:nvGrpSpPr>
      <p:grpSpPr>
        <a:xfrm>
          <a:off x="0" y="0"/>
          <a:ext cx="0" cy="0"/>
          <a:chOff x="0" y="0"/>
          <a:chExt cx="0" cy="0"/>
        </a:xfrm>
      </p:grpSpPr>
      <p:sp>
        <p:nvSpPr>
          <p:cNvPr id="2"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
        <p:nvSpPr>
          <p:cNvPr id="3" name="Zástupný symbol pro obsah 2"/>
          <p:cNvSpPr>
            <a:spLocks noGrp="1"/>
          </p:cNvSpPr>
          <p:nvPr>
            <p:ph idx="1"/>
          </p:nvPr>
        </p:nvSpPr>
        <p:spPr>
          <a:xfrm>
            <a:off x="323528" y="1052735"/>
            <a:ext cx="8280920" cy="4320481"/>
          </a:xfrm>
        </p:spPr>
        <p:txBody>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Záhlaví části">
    <p:spTree>
      <p:nvGrpSpPr>
        <p:cNvPr id="1" name=""/>
        <p:cNvGrpSpPr/>
        <p:nvPr/>
      </p:nvGrpSpPr>
      <p:grpSpPr>
        <a:xfrm>
          <a:off x="0" y="0"/>
          <a:ext cx="0" cy="0"/>
          <a:chOff x="0" y="0"/>
          <a:chExt cx="0" cy="0"/>
        </a:xfrm>
      </p:grpSpPr>
      <p:sp>
        <p:nvSpPr>
          <p:cNvPr id="2" name="Nadpis 1"/>
          <p:cNvSpPr>
            <a:spLocks noGrp="1"/>
          </p:cNvSpPr>
          <p:nvPr>
            <p:ph type="title"/>
          </p:nvPr>
        </p:nvSpPr>
        <p:spPr>
          <a:xfrm>
            <a:off x="611560" y="3921075"/>
            <a:ext cx="7772400" cy="1362075"/>
          </a:xfrm>
        </p:spPr>
        <p:txBody>
          <a:bodyPr anchor="t"/>
          <a:lstStyle>
            <a:lvl1pPr algn="l">
              <a:defRPr sz="4000" b="1" cap="all"/>
            </a:lvl1pPr>
          </a:lstStyle>
          <a:p>
            <a:r>
              <a:rPr lang="cs-CZ" smtClean="0"/>
              <a:t>Klepnutím lze upravit styl předlohy nadpisů.</a:t>
            </a:r>
            <a:endParaRPr lang="cs-CZ" dirty="0"/>
          </a:p>
        </p:txBody>
      </p:sp>
      <p:sp>
        <p:nvSpPr>
          <p:cNvPr id="3" name="Zástupný symbol pro text 2"/>
          <p:cNvSpPr>
            <a:spLocks noGrp="1"/>
          </p:cNvSpPr>
          <p:nvPr>
            <p:ph type="body" idx="1"/>
          </p:nvPr>
        </p:nvSpPr>
        <p:spPr>
          <a:xfrm>
            <a:off x="611560" y="2420888"/>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cs-CZ" smtClean="0"/>
              <a:t>Klepnutím lze upravit styly předlohy textu.</a:t>
            </a:r>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va obsahy">
    <p:spTree>
      <p:nvGrpSpPr>
        <p:cNvPr id="1" name=""/>
        <p:cNvGrpSpPr/>
        <p:nvPr/>
      </p:nvGrpSpPr>
      <p:grpSpPr>
        <a:xfrm>
          <a:off x="0" y="0"/>
          <a:ext cx="0" cy="0"/>
          <a:chOff x="0" y="0"/>
          <a:chExt cx="0" cy="0"/>
        </a:xfrm>
      </p:grpSpPr>
      <p:sp>
        <p:nvSpPr>
          <p:cNvPr id="3" name="Zástupný symbol pro obsah 2"/>
          <p:cNvSpPr>
            <a:spLocks noGrp="1"/>
          </p:cNvSpPr>
          <p:nvPr>
            <p:ph sz="half" idx="1"/>
          </p:nvPr>
        </p:nvSpPr>
        <p:spPr>
          <a:xfrm>
            <a:off x="395536" y="836712"/>
            <a:ext cx="4100264" cy="4608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dirty="0"/>
          </a:p>
        </p:txBody>
      </p:sp>
      <p:sp>
        <p:nvSpPr>
          <p:cNvPr id="4" name="Zástupný symbol pro obsah 3"/>
          <p:cNvSpPr>
            <a:spLocks noGrp="1"/>
          </p:cNvSpPr>
          <p:nvPr>
            <p:ph sz="half" idx="2"/>
          </p:nvPr>
        </p:nvSpPr>
        <p:spPr>
          <a:xfrm>
            <a:off x="4648200" y="836712"/>
            <a:ext cx="4038600" cy="460851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orovnání">
    <p:spTree>
      <p:nvGrpSpPr>
        <p:cNvPr id="1" name=""/>
        <p:cNvGrpSpPr/>
        <p:nvPr/>
      </p:nvGrpSpPr>
      <p:grpSpPr>
        <a:xfrm>
          <a:off x="0" y="0"/>
          <a:ext cx="0" cy="0"/>
          <a:chOff x="0" y="0"/>
          <a:chExt cx="0" cy="0"/>
        </a:xfrm>
      </p:grpSpPr>
      <p:sp>
        <p:nvSpPr>
          <p:cNvPr id="3" name="Zástupný symbol pro text 2"/>
          <p:cNvSpPr>
            <a:spLocks noGrp="1"/>
          </p:cNvSpPr>
          <p:nvPr>
            <p:ph type="body" idx="1"/>
          </p:nvPr>
        </p:nvSpPr>
        <p:spPr>
          <a:xfrm>
            <a:off x="395536" y="908720"/>
            <a:ext cx="410185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4" name="Zástupný symbol pro obsah 3"/>
          <p:cNvSpPr>
            <a:spLocks noGrp="1"/>
          </p:cNvSpPr>
          <p:nvPr>
            <p:ph sz="half" idx="2"/>
          </p:nvPr>
        </p:nvSpPr>
        <p:spPr>
          <a:xfrm>
            <a:off x="395536" y="1628801"/>
            <a:ext cx="4101852" cy="381642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5" name="Zástupný symbol pro text 4"/>
          <p:cNvSpPr>
            <a:spLocks noGrp="1"/>
          </p:cNvSpPr>
          <p:nvPr>
            <p:ph type="body" sz="quarter" idx="3"/>
          </p:nvPr>
        </p:nvSpPr>
        <p:spPr>
          <a:xfrm>
            <a:off x="4645025" y="908720"/>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cs-CZ" smtClean="0"/>
              <a:t>Klepnutím lze upravit styly předlohy textu.</a:t>
            </a:r>
          </a:p>
        </p:txBody>
      </p:sp>
      <p:sp>
        <p:nvSpPr>
          <p:cNvPr id="6" name="Zástupný symbol pro obsah 5"/>
          <p:cNvSpPr>
            <a:spLocks noGrp="1"/>
          </p:cNvSpPr>
          <p:nvPr>
            <p:ph sz="quarter" idx="4"/>
          </p:nvPr>
        </p:nvSpPr>
        <p:spPr>
          <a:xfrm>
            <a:off x="4645025" y="1628801"/>
            <a:ext cx="4041775" cy="381642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7"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Tree>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ouze nadpis">
    <p:spTree>
      <p:nvGrpSpPr>
        <p:cNvPr id="1" name=""/>
        <p:cNvGrpSpPr/>
        <p:nvPr/>
      </p:nvGrpSpPr>
      <p:grpSpPr>
        <a:xfrm>
          <a:off x="0" y="0"/>
          <a:ext cx="0" cy="0"/>
          <a:chOff x="0" y="0"/>
          <a:chExt cx="0" cy="0"/>
        </a:xfrm>
      </p:grpSpPr>
      <p:sp>
        <p:nvSpPr>
          <p:cNvPr id="3"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Tree>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rázdný">
    <p:spTree>
      <p:nvGrpSpPr>
        <p:cNvPr id="1" name=""/>
        <p:cNvGrpSpPr/>
        <p:nvPr/>
      </p:nvGrpSpPr>
      <p:grpSpPr>
        <a:xfrm>
          <a:off x="0" y="0"/>
          <a:ext cx="0" cy="0"/>
          <a:chOff x="0" y="0"/>
          <a:chExt cx="0" cy="0"/>
        </a:xfrm>
      </p:grpSpPr>
      <p:sp>
        <p:nvSpPr>
          <p:cNvPr id="3" name="Nadpis 1"/>
          <p:cNvSpPr>
            <a:spLocks noGrp="1"/>
          </p:cNvSpPr>
          <p:nvPr>
            <p:ph type="title"/>
          </p:nvPr>
        </p:nvSpPr>
        <p:spPr>
          <a:xfrm>
            <a:off x="251520" y="44624"/>
            <a:ext cx="8424936" cy="648072"/>
          </a:xfrm>
          <a:noFill/>
          <a:ln>
            <a:noFill/>
          </a:ln>
          <a:effectLst>
            <a:outerShdw blurRad="25400" dist="25400" dir="2700000" algn="tl" rotWithShape="0">
              <a:prstClr val="black">
                <a:alpha val="68000"/>
              </a:prstClr>
            </a:outerShdw>
          </a:effectLst>
        </p:spPr>
        <p:txBody>
          <a:bodyPr anchor="t">
            <a:normAutofit/>
          </a:bodyPr>
          <a:lstStyle>
            <a:lvl1pPr algn="l">
              <a:defRPr sz="3600" b="1" baseline="0">
                <a:ln>
                  <a:noFill/>
                </a:ln>
                <a:solidFill>
                  <a:srgbClr val="9C8849"/>
                </a:solidFill>
                <a:effectLst/>
              </a:defRPr>
            </a:lvl1pPr>
          </a:lstStyle>
          <a:p>
            <a:r>
              <a:rPr lang="cs-CZ" smtClean="0"/>
              <a:t>Klepnutím lze upravit styl předlohy nadpisů.</a:t>
            </a:r>
            <a:endParaRPr lang="cs-CZ" dirty="0"/>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Obsah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395536" y="826789"/>
            <a:ext cx="3069977" cy="874019"/>
          </a:xfrm>
        </p:spPr>
        <p:txBody>
          <a:bodyPr anchor="b"/>
          <a:lstStyle>
            <a:lvl1pPr algn="l">
              <a:defRPr sz="2000" b="1"/>
            </a:lvl1pPr>
          </a:lstStyle>
          <a:p>
            <a:r>
              <a:rPr lang="cs-CZ" smtClean="0"/>
              <a:t>Klepnutím lze upravit styl předlohy nadpisů.</a:t>
            </a:r>
            <a:endParaRPr lang="cs-CZ"/>
          </a:p>
        </p:txBody>
      </p:sp>
      <p:sp>
        <p:nvSpPr>
          <p:cNvPr id="3" name="Zástupný symbol pro obsah 2"/>
          <p:cNvSpPr>
            <a:spLocks noGrp="1"/>
          </p:cNvSpPr>
          <p:nvPr>
            <p:ph idx="1"/>
          </p:nvPr>
        </p:nvSpPr>
        <p:spPr>
          <a:xfrm>
            <a:off x="3575050" y="826789"/>
            <a:ext cx="5111750" cy="46184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text 3"/>
          <p:cNvSpPr>
            <a:spLocks noGrp="1"/>
          </p:cNvSpPr>
          <p:nvPr>
            <p:ph type="body" sz="half" idx="2"/>
          </p:nvPr>
        </p:nvSpPr>
        <p:spPr>
          <a:xfrm>
            <a:off x="395536" y="1700808"/>
            <a:ext cx="3069977" cy="374441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
        <p:nvSpPr>
          <p:cNvPr id="6" name="Nadpis 1"/>
          <p:cNvSpPr txBox="1">
            <a:spLocks/>
          </p:cNvSpPr>
          <p:nvPr userDrawn="1"/>
        </p:nvSpPr>
        <p:spPr>
          <a:xfrm>
            <a:off x="251520" y="44624"/>
            <a:ext cx="8424936" cy="648072"/>
          </a:xfrm>
          <a:prstGeom prst="rect">
            <a:avLst/>
          </a:prstGeom>
          <a:noFill/>
          <a:ln>
            <a:noFill/>
          </a:ln>
          <a:effectLst>
            <a:outerShdw blurRad="25400" dist="25400" dir="2700000" algn="tl" rotWithShape="0">
              <a:prstClr val="black">
                <a:alpha val="68000"/>
              </a:prstClr>
            </a:outerShdw>
          </a:effectLst>
        </p:spPr>
        <p:txBody>
          <a:bodyPr vert="horz" lIns="91440" tIns="45720" rIns="91440" bIns="45720" rtlCol="0" anchor="t">
            <a:normAutofit/>
          </a:bodyPr>
          <a:lstStyle>
            <a:lvl1pPr algn="l">
              <a:defRPr sz="3600" b="1" baseline="0">
                <a:ln>
                  <a:noFill/>
                </a:ln>
                <a:solidFill>
                  <a:srgbClr val="9C8849"/>
                </a:solidFill>
                <a:effectLst/>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cs-CZ" sz="3600" b="1" i="0" u="none" strike="noStrike" kern="1200" cap="none" spc="0" normalizeH="0" baseline="0" noProof="0" smtClean="0">
                <a:ln>
                  <a:noFill/>
                </a:ln>
                <a:solidFill>
                  <a:srgbClr val="9C8849"/>
                </a:solidFill>
                <a:effectLst/>
                <a:uLnTx/>
                <a:uFillTx/>
                <a:latin typeface="+mj-lt"/>
                <a:ea typeface="+mj-ea"/>
                <a:cs typeface="+mj-cs"/>
              </a:rPr>
              <a:t>Klepnutím lze upravit</a:t>
            </a:r>
            <a:endParaRPr kumimoji="0" lang="cs-CZ" sz="3600" b="1" i="0" u="none" strike="noStrike" kern="1200" cap="none" spc="0" normalizeH="0" baseline="0" noProof="0" dirty="0">
              <a:ln>
                <a:noFill/>
              </a:ln>
              <a:solidFill>
                <a:srgbClr val="9C8849"/>
              </a:solidFill>
              <a:effectLst/>
              <a:uLnTx/>
              <a:uFillTx/>
              <a:latin typeface="+mj-lt"/>
              <a:ea typeface="+mj-ea"/>
              <a:cs typeface="+mj-cs"/>
            </a:endParaRPr>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Obrázek s titulkem">
    <p:spTree>
      <p:nvGrpSpPr>
        <p:cNvPr id="1" name=""/>
        <p:cNvGrpSpPr/>
        <p:nvPr/>
      </p:nvGrpSpPr>
      <p:grpSpPr>
        <a:xfrm>
          <a:off x="0" y="0"/>
          <a:ext cx="0" cy="0"/>
          <a:chOff x="0" y="0"/>
          <a:chExt cx="0" cy="0"/>
        </a:xfrm>
      </p:grpSpPr>
      <p:sp>
        <p:nvSpPr>
          <p:cNvPr id="2" name="Nadpis 1"/>
          <p:cNvSpPr>
            <a:spLocks noGrp="1"/>
          </p:cNvSpPr>
          <p:nvPr>
            <p:ph type="title"/>
          </p:nvPr>
        </p:nvSpPr>
        <p:spPr>
          <a:xfrm>
            <a:off x="1792288" y="4725144"/>
            <a:ext cx="5486400" cy="504056"/>
          </a:xfrm>
        </p:spPr>
        <p:txBody>
          <a:bodyPr anchor="b"/>
          <a:lstStyle>
            <a:lvl1pPr algn="l">
              <a:defRPr sz="2000" b="1"/>
            </a:lvl1pPr>
          </a:lstStyle>
          <a:p>
            <a:r>
              <a:rPr lang="cs-CZ" smtClean="0"/>
              <a:t>Klepnutím lze upravit styl předlohy nadpisů.</a:t>
            </a:r>
            <a:endParaRPr lang="cs-CZ" dirty="0"/>
          </a:p>
        </p:txBody>
      </p:sp>
      <p:sp>
        <p:nvSpPr>
          <p:cNvPr id="3" name="Zástupný symbol pro obrázek 2"/>
          <p:cNvSpPr>
            <a:spLocks noGrp="1"/>
          </p:cNvSpPr>
          <p:nvPr>
            <p:ph type="pic" idx="1"/>
          </p:nvPr>
        </p:nvSpPr>
        <p:spPr>
          <a:xfrm>
            <a:off x="1792288" y="836711"/>
            <a:ext cx="5486400" cy="389086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cs-CZ" smtClean="0"/>
              <a:t>Klepnutím na ikonu přidáte obrázek.</a:t>
            </a:r>
            <a:endParaRPr lang="cs-CZ" dirty="0"/>
          </a:p>
        </p:txBody>
      </p:sp>
      <p:sp>
        <p:nvSpPr>
          <p:cNvPr id="4" name="Zástupný symbol pro text 3"/>
          <p:cNvSpPr>
            <a:spLocks noGrp="1"/>
          </p:cNvSpPr>
          <p:nvPr>
            <p:ph type="body" sz="half" idx="2"/>
          </p:nvPr>
        </p:nvSpPr>
        <p:spPr>
          <a:xfrm>
            <a:off x="1792288" y="5229200"/>
            <a:ext cx="5486400" cy="64807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cs-CZ" smtClean="0"/>
              <a:t>Klepnutím lze upravit styly předlohy textu.</a:t>
            </a:r>
          </a:p>
        </p:txBody>
      </p:sp>
    </p:spTree>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Zástupný symbol pro nadpis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cs-CZ" smtClean="0"/>
              <a:t>Klepnutím lze upravit styl předlohy nadpisů.</a:t>
            </a:r>
            <a:endParaRPr lang="cs-CZ"/>
          </a:p>
        </p:txBody>
      </p:sp>
      <p:sp>
        <p:nvSpPr>
          <p:cNvPr id="3" name="Zástupný symbol pro text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cs-CZ" smtClean="0"/>
              <a:t>Klepnutím lze upravit styly předlohy textu.</a:t>
            </a:r>
          </a:p>
          <a:p>
            <a:pPr lvl="1"/>
            <a:r>
              <a:rPr lang="cs-CZ" smtClean="0"/>
              <a:t>Druhá úroveň</a:t>
            </a:r>
          </a:p>
          <a:p>
            <a:pPr lvl="2"/>
            <a:r>
              <a:rPr lang="cs-CZ" smtClean="0"/>
              <a:t>Třetí úroveň</a:t>
            </a:r>
          </a:p>
          <a:p>
            <a:pPr lvl="3"/>
            <a:r>
              <a:rPr lang="cs-CZ" smtClean="0"/>
              <a:t>Čtvrtá úroveň</a:t>
            </a:r>
          </a:p>
          <a:p>
            <a:pPr lvl="4"/>
            <a:r>
              <a:rPr lang="cs-CZ" smtClean="0"/>
              <a:t>Pátá úroveň</a:t>
            </a:r>
            <a:endParaRPr lang="cs-CZ"/>
          </a:p>
        </p:txBody>
      </p:sp>
      <p:sp>
        <p:nvSpPr>
          <p:cNvPr id="4" name="Zástupný symbol pro datum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D9D7D65-1E4D-41C5-8793-6F4E9FABABD2}" type="datetimeFigureOut">
              <a:rPr lang="cs-CZ" smtClean="0"/>
              <a:pPr/>
              <a:t>22.11.2012</a:t>
            </a:fld>
            <a:endParaRPr lang="cs-CZ"/>
          </a:p>
        </p:txBody>
      </p:sp>
      <p:sp>
        <p:nvSpPr>
          <p:cNvPr id="5" name="Zástupný symbol pro zápatí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cs-CZ"/>
          </a:p>
        </p:txBody>
      </p:sp>
      <p:sp>
        <p:nvSpPr>
          <p:cNvPr id="6" name="Zástupný symbol pro číslo snímk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6A70A39-961D-4FCF-B815-1711BD1F564E}" type="slidenum">
              <a:rPr lang="cs-CZ" smtClean="0"/>
              <a:pPr/>
              <a:t>‹#›</a:t>
            </a:fld>
            <a:endParaRPr lang="cs-CZ"/>
          </a:p>
        </p:txBody>
      </p:sp>
      <p:pic>
        <p:nvPicPr>
          <p:cNvPr id="2050" name="Picture 2" descr="C:\Users\tygl\Dropbox\Work\CZU_Sablony\PrezData\fappz_sablona_page2.jpg"/>
          <p:cNvPicPr>
            <a:picLocks noChangeAspect="1" noChangeArrowheads="1"/>
          </p:cNvPicPr>
          <p:nvPr/>
        </p:nvPicPr>
        <p:blipFill>
          <a:blip r:embed="rId13" cstate="email"/>
          <a:stretch>
            <a:fillRect/>
          </a:stretch>
        </p:blipFill>
        <p:spPr bwMode="auto">
          <a:xfrm>
            <a:off x="0" y="0"/>
            <a:ext cx="9144000" cy="6858000"/>
          </a:xfrm>
          <a:prstGeom prst="rect">
            <a:avLst/>
          </a:prstGeom>
          <a:noFill/>
        </p:spPr>
      </p:pic>
      <p:sp>
        <p:nvSpPr>
          <p:cNvPr id="8" name="Zástupný symbol pro číslo snímku 5"/>
          <p:cNvSpPr txBox="1">
            <a:spLocks/>
          </p:cNvSpPr>
          <p:nvPr/>
        </p:nvSpPr>
        <p:spPr>
          <a:xfrm>
            <a:off x="7668344" y="6376243"/>
            <a:ext cx="792088"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fld id="{A6A70A39-961D-4FCF-B815-1711BD1F564E}" type="slidenum">
              <a:rPr kumimoji="0" lang="cs-CZ" sz="1600" b="0" i="0" u="none" strike="noStrike" kern="1200" cap="none" spc="0" normalizeH="0" baseline="0" noProof="0" smtClean="0">
                <a:ln>
                  <a:noFill/>
                </a:ln>
                <a:solidFill>
                  <a:srgbClr val="FC979E"/>
                </a:solidFill>
                <a:effectLst/>
                <a:uLnTx/>
                <a:uFillTx/>
                <a:latin typeface="+mn-lt"/>
                <a:ea typeface="+mn-ea"/>
                <a:cs typeface="+mn-cs"/>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cs-CZ" sz="1600" b="0" i="0" u="none" strike="noStrike" kern="1200" cap="none" spc="0" normalizeH="0" baseline="0" noProof="0" dirty="0" smtClean="0">
              <a:ln>
                <a:noFill/>
              </a:ln>
              <a:solidFill>
                <a:srgbClr val="FC979E"/>
              </a:solidFill>
              <a:effectLst/>
              <a:uLnTx/>
              <a:uFillTx/>
              <a:latin typeface="+mn-lt"/>
              <a:ea typeface="+mn-ea"/>
              <a:cs typeface="+mn-cs"/>
            </a:endParaRPr>
          </a:p>
        </p:txBody>
      </p:sp>
      <p:sp>
        <p:nvSpPr>
          <p:cNvPr id="10" name="Tlačítko akce: Dopředu nebo Další 9">
            <a:hlinkClick r:id="" action="ppaction://hlinkshowjump?jump=nextslide" highlightClick="1"/>
          </p:cNvPr>
          <p:cNvSpPr/>
          <p:nvPr/>
        </p:nvSpPr>
        <p:spPr>
          <a:xfrm>
            <a:off x="8460432" y="6381328"/>
            <a:ext cx="432048" cy="288032"/>
          </a:xfrm>
          <a:prstGeom prst="actionButtonForwardNex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
        <p:nvSpPr>
          <p:cNvPr id="11" name="Tlačítko akce: Zpět nebo Předchozí 10">
            <a:hlinkClick r:id="" action="ppaction://hlinkshowjump?jump=previousslide" highlightClick="1"/>
          </p:cNvPr>
          <p:cNvSpPr/>
          <p:nvPr/>
        </p:nvSpPr>
        <p:spPr>
          <a:xfrm>
            <a:off x="7380312" y="6381328"/>
            <a:ext cx="432048" cy="288032"/>
          </a:xfrm>
          <a:prstGeom prst="actionButtonBackPrevious">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cs-CZ"/>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fade/>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cs-CZ"/>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1.xml"/><Relationship Id="rId5" Type="http://schemas.openxmlformats.org/officeDocument/2006/relationships/image" Target="../media/image11.jpeg"/><Relationship Id="rId4" Type="http://schemas.openxmlformats.org/officeDocument/2006/relationships/image" Target="../media/image10.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image" Target="../media/image15.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11.xml"/><Relationship Id="rId4" Type="http://schemas.openxmlformats.org/officeDocument/2006/relationships/image" Target="../media/image1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8.xml"/><Relationship Id="rId1" Type="http://schemas.openxmlformats.org/officeDocument/2006/relationships/slideLayout" Target="../slideLayouts/slideLayout11.xml"/><Relationship Id="rId4" Type="http://schemas.openxmlformats.org/officeDocument/2006/relationships/image" Target="../media/image20.png"/></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11.xml"/><Relationship Id="rId4" Type="http://schemas.openxmlformats.org/officeDocument/2006/relationships/image" Target="../media/image22.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hyperlink" Target="http://heidibrebels.be/" TargetMode="External"/><Relationship Id="rId7" Type="http://schemas.openxmlformats.org/officeDocument/2006/relationships/hyperlink" Target="http://gs.statcounter.com/" TargetMode="External"/><Relationship Id="rId2" Type="http://schemas.openxmlformats.org/officeDocument/2006/relationships/notesSlide" Target="../notesSlides/notesSlide24.xml"/><Relationship Id="rId1" Type="http://schemas.openxmlformats.org/officeDocument/2006/relationships/slideLayout" Target="../slideLayouts/slideLayout11.xml"/><Relationship Id="rId6" Type="http://schemas.openxmlformats.org/officeDocument/2006/relationships/hyperlink" Target="http://www.slideshare.net/saracannon" TargetMode="External"/><Relationship Id="rId5" Type="http://schemas.openxmlformats.org/officeDocument/2006/relationships/hyperlink" Target="http://www.slideshare.net/saracannon/responsive-design-12837964" TargetMode="External"/><Relationship Id="rId4" Type="http://schemas.openxmlformats.org/officeDocument/2006/relationships/hyperlink" Target="http://www.idc.com/getdoc.jsp?containerId=prUS23028711"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ctrTitle"/>
          </p:nvPr>
        </p:nvSpPr>
        <p:spPr/>
        <p:txBody>
          <a:bodyPr/>
          <a:lstStyle/>
          <a:p>
            <a:r>
              <a:rPr lang="cs-CZ" dirty="0" err="1" smtClean="0"/>
              <a:t>Responsive</a:t>
            </a:r>
            <a:r>
              <a:rPr lang="cs-CZ" dirty="0" smtClean="0"/>
              <a:t> Design</a:t>
            </a:r>
            <a:endParaRPr lang="cs-CZ" dirty="0"/>
          </a:p>
        </p:txBody>
      </p:sp>
      <p:sp>
        <p:nvSpPr>
          <p:cNvPr id="3" name="Podnadpis 2"/>
          <p:cNvSpPr>
            <a:spLocks noGrp="1"/>
          </p:cNvSpPr>
          <p:nvPr>
            <p:ph type="subTitle" idx="1"/>
          </p:nvPr>
        </p:nvSpPr>
        <p:spPr/>
        <p:txBody>
          <a:bodyPr/>
          <a:lstStyle/>
          <a:p>
            <a:endParaRPr lang="cs-CZ" dirty="0"/>
          </a:p>
        </p:txBody>
      </p:sp>
      <p:sp>
        <p:nvSpPr>
          <p:cNvPr id="4" name="Zástupný symbol pro datum 3"/>
          <p:cNvSpPr>
            <a:spLocks noGrp="1"/>
          </p:cNvSpPr>
          <p:nvPr>
            <p:ph type="dt" sz="half" idx="10"/>
          </p:nvPr>
        </p:nvSpPr>
        <p:spPr/>
        <p:txBody>
          <a:bodyPr/>
          <a:lstStyle/>
          <a:p>
            <a:fld id="{0B367077-3CBE-4CE2-BAD2-3A95DC989190}" type="datetime1">
              <a:rPr lang="cs-CZ" smtClean="0"/>
              <a:pPr/>
              <a:t>22.11.2012</a:t>
            </a:fld>
            <a:endParaRPr lang="cs-CZ" dirty="0"/>
          </a:p>
        </p:txBody>
      </p:sp>
      <p:sp>
        <p:nvSpPr>
          <p:cNvPr id="5" name="Zástupný symbol pro text 4"/>
          <p:cNvSpPr>
            <a:spLocks noGrp="1"/>
          </p:cNvSpPr>
          <p:nvPr>
            <p:ph type="body" sz="quarter" idx="11"/>
          </p:nvPr>
        </p:nvSpPr>
        <p:spPr/>
        <p:txBody>
          <a:bodyPr/>
          <a:lstStyle/>
          <a:p>
            <a:r>
              <a:rPr lang="cs-CZ" dirty="0" smtClean="0"/>
              <a:t>Petr Benda </a:t>
            </a:r>
            <a:r>
              <a:rPr lang="cs-CZ" dirty="0" err="1" smtClean="0"/>
              <a:t>and</a:t>
            </a:r>
            <a:r>
              <a:rPr lang="cs-CZ" dirty="0" smtClean="0"/>
              <a:t> Fred </a:t>
            </a:r>
            <a:r>
              <a:rPr lang="cs-CZ" dirty="0" err="1" smtClean="0"/>
              <a:t>Nyambe</a:t>
            </a:r>
            <a:endParaRPr lang="cs-CZ" dirty="0"/>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Zástupný symbol pro obsah 3" descr="C:\Users\Petr\Desktop\StatCounter-resolution-CZ-monthly-200912-201208.jpg"/>
          <p:cNvPicPr>
            <a:picLocks noGrp="1"/>
          </p:cNvPicPr>
          <p:nvPr>
            <p:ph idx="1"/>
          </p:nvPr>
        </p:nvPicPr>
        <p:blipFill>
          <a:blip r:embed="rId2" cstate="print"/>
          <a:srcRect/>
          <a:stretch>
            <a:fillRect/>
          </a:stretch>
        </p:blipFill>
        <p:spPr bwMode="auto">
          <a:xfrm>
            <a:off x="251520" y="692696"/>
            <a:ext cx="8712968" cy="4824536"/>
          </a:xfrm>
          <a:prstGeom prst="rect">
            <a:avLst/>
          </a:prstGeom>
          <a:noFill/>
          <a:ln w="9525">
            <a:noFill/>
            <a:miter lim="800000"/>
            <a:headEnd/>
            <a:tailEnd/>
          </a:ln>
        </p:spPr>
      </p:pic>
      <p:sp>
        <p:nvSpPr>
          <p:cNvPr id="5" name="Obdélník 4"/>
          <p:cNvSpPr/>
          <p:nvPr/>
        </p:nvSpPr>
        <p:spPr>
          <a:xfrm>
            <a:off x="899592" y="5373216"/>
            <a:ext cx="7920880" cy="646331"/>
          </a:xfrm>
          <a:prstGeom prst="rect">
            <a:avLst/>
          </a:prstGeom>
        </p:spPr>
        <p:txBody>
          <a:bodyPr wrap="square">
            <a:spAutoFit/>
          </a:bodyPr>
          <a:lstStyle/>
          <a:p>
            <a:r>
              <a:rPr lang="cs-CZ" b="1" dirty="0" smtClean="0"/>
              <a:t>Vývoj </a:t>
            </a:r>
            <a:r>
              <a:rPr lang="cs-CZ" b="1" dirty="0" smtClean="0"/>
              <a:t>v používání deseti nejpoužívanějších rozlišení v ČR od prosince 2009 do srpna 2012  (</a:t>
            </a:r>
            <a:r>
              <a:rPr lang="cs-CZ" b="1" dirty="0" err="1" smtClean="0"/>
              <a:t>StatCounter</a:t>
            </a:r>
            <a:r>
              <a:rPr lang="cs-CZ" b="1" dirty="0" smtClean="0"/>
              <a:t>, 2012).</a:t>
            </a:r>
            <a:endParaRPr lang="cs-CZ" b="1" dirty="0"/>
          </a:p>
        </p:txBody>
      </p:sp>
    </p:spTree>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brázek 3" descr="C:\Users\bendap\Desktop\toplist.jpg"/>
          <p:cNvPicPr/>
          <p:nvPr/>
        </p:nvPicPr>
        <p:blipFill>
          <a:blip r:embed="rId2" cstate="print"/>
          <a:srcRect/>
          <a:stretch>
            <a:fillRect/>
          </a:stretch>
        </p:blipFill>
        <p:spPr bwMode="auto">
          <a:xfrm>
            <a:off x="899592" y="836712"/>
            <a:ext cx="7416824" cy="4464496"/>
          </a:xfrm>
          <a:prstGeom prst="rect">
            <a:avLst/>
          </a:prstGeom>
          <a:noFill/>
          <a:ln w="9525">
            <a:noFill/>
            <a:miter lim="800000"/>
            <a:headEnd/>
            <a:tailEnd/>
          </a:ln>
        </p:spPr>
      </p:pic>
      <p:sp>
        <p:nvSpPr>
          <p:cNvPr id="5" name="Obdélník 4"/>
          <p:cNvSpPr/>
          <p:nvPr/>
        </p:nvSpPr>
        <p:spPr>
          <a:xfrm>
            <a:off x="1187624" y="5301208"/>
            <a:ext cx="6606480" cy="646331"/>
          </a:xfrm>
          <a:prstGeom prst="rect">
            <a:avLst/>
          </a:prstGeom>
        </p:spPr>
        <p:txBody>
          <a:bodyPr wrap="square">
            <a:spAutoFit/>
          </a:bodyPr>
          <a:lstStyle/>
          <a:p>
            <a:r>
              <a:rPr lang="cs-CZ" b="1" dirty="0" smtClean="0"/>
              <a:t>V</a:t>
            </a:r>
            <a:r>
              <a:rPr lang="cs-CZ" b="1" dirty="0" smtClean="0"/>
              <a:t>ývoj </a:t>
            </a:r>
            <a:r>
              <a:rPr lang="cs-CZ" b="1" dirty="0" smtClean="0"/>
              <a:t>v používání devatenácti nejpoužívanějších rozlišení v ČR od 35. týdne roku 2011 do 34. týdne roku 2012 (</a:t>
            </a:r>
            <a:r>
              <a:rPr lang="cs-CZ" b="1" dirty="0" err="1" smtClean="0"/>
              <a:t>StatCounter</a:t>
            </a:r>
            <a:r>
              <a:rPr lang="cs-CZ" b="1" dirty="0" smtClean="0"/>
              <a:t>, 2012).</a:t>
            </a:r>
            <a:endParaRPr lang="cs-CZ" b="1" dirty="0"/>
          </a:p>
        </p:txBody>
      </p:sp>
    </p:spTree>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15616" y="116632"/>
            <a:ext cx="6912768" cy="923330"/>
          </a:xfrm>
          <a:prstGeom prst="rect">
            <a:avLst/>
          </a:prstGeom>
          <a:noFill/>
        </p:spPr>
        <p:txBody>
          <a:bodyPr wrap="square" rtlCol="0">
            <a:spAutoFit/>
          </a:bodyPr>
          <a:lstStyle/>
          <a:p>
            <a:pPr algn="ctr"/>
            <a:r>
              <a:rPr lang="en-GB" sz="3600" b="1" dirty="0" smtClean="0"/>
              <a:t>Responsive </a:t>
            </a:r>
            <a:r>
              <a:rPr lang="en-GB" sz="3600" dirty="0" smtClean="0"/>
              <a:t>Web design</a:t>
            </a:r>
            <a:endParaRPr lang="en-GB" dirty="0" smtClean="0"/>
          </a:p>
          <a:p>
            <a:endParaRPr lang="en-GB" dirty="0"/>
          </a:p>
        </p:txBody>
      </p:sp>
      <p:pic>
        <p:nvPicPr>
          <p:cNvPr id="8194" name="Picture 2" descr="File:Boston Globe responsive website.jpg"/>
          <p:cNvPicPr>
            <a:picLocks noChangeAspect="1" noChangeArrowheads="1"/>
          </p:cNvPicPr>
          <p:nvPr/>
        </p:nvPicPr>
        <p:blipFill>
          <a:blip r:embed="rId3" cstate="print"/>
          <a:srcRect/>
          <a:stretch>
            <a:fillRect/>
          </a:stretch>
        </p:blipFill>
        <p:spPr bwMode="auto">
          <a:xfrm>
            <a:off x="1475656" y="2204864"/>
            <a:ext cx="6192688" cy="3483387"/>
          </a:xfrm>
          <a:prstGeom prst="rect">
            <a:avLst/>
          </a:prstGeom>
          <a:noFill/>
        </p:spPr>
      </p:pic>
      <p:sp>
        <p:nvSpPr>
          <p:cNvPr id="7" name="TextBox 6"/>
          <p:cNvSpPr txBox="1"/>
          <p:nvPr/>
        </p:nvSpPr>
        <p:spPr>
          <a:xfrm>
            <a:off x="1187624" y="1196752"/>
            <a:ext cx="6840760" cy="830997"/>
          </a:xfrm>
          <a:prstGeom prst="rect">
            <a:avLst/>
          </a:prstGeom>
          <a:noFill/>
        </p:spPr>
        <p:txBody>
          <a:bodyPr wrap="square" rtlCol="0">
            <a:spAutoFit/>
          </a:bodyPr>
          <a:lstStyle/>
          <a:p>
            <a:r>
              <a:rPr lang="en-GB" sz="2400" dirty="0" smtClean="0"/>
              <a:t>A website that responds to the device that accesses it and delivers the appropriate output for </a:t>
            </a:r>
            <a:r>
              <a:rPr lang="en-GB" sz="2400" dirty="0" smtClean="0"/>
              <a:t>it</a:t>
            </a:r>
            <a:r>
              <a:rPr lang="cs-CZ" sz="2400" dirty="0" smtClean="0"/>
              <a:t>s</a:t>
            </a:r>
            <a:r>
              <a:rPr lang="en-GB" sz="2400" dirty="0" smtClean="0"/>
              <a:t> </a:t>
            </a:r>
            <a:r>
              <a:rPr lang="en-GB" sz="2400" dirty="0" smtClean="0"/>
              <a:t>uses   </a:t>
            </a:r>
            <a:endParaRPr lang="en-GB"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403648" y="1412776"/>
            <a:ext cx="6624736" cy="461665"/>
          </a:xfrm>
          <a:prstGeom prst="rect">
            <a:avLst/>
          </a:prstGeom>
          <a:noFill/>
        </p:spPr>
        <p:txBody>
          <a:bodyPr wrap="square" rtlCol="0">
            <a:spAutoFit/>
          </a:bodyPr>
          <a:lstStyle/>
          <a:p>
            <a:pPr algn="r"/>
            <a:r>
              <a:rPr lang="en-GB" sz="2400" dirty="0" smtClean="0"/>
              <a:t>Your website does not </a:t>
            </a:r>
            <a:r>
              <a:rPr lang="en-GB" sz="2400" dirty="0" smtClean="0"/>
              <a:t>sit</a:t>
            </a:r>
            <a:r>
              <a:rPr lang="cs-CZ" sz="2400" dirty="0" smtClean="0"/>
              <a:t>s</a:t>
            </a:r>
            <a:r>
              <a:rPr lang="en-GB" sz="2400" dirty="0" smtClean="0"/>
              <a:t> </a:t>
            </a:r>
            <a:r>
              <a:rPr lang="en-GB" sz="2400" dirty="0" smtClean="0"/>
              <a:t>on a desktop </a:t>
            </a:r>
            <a:r>
              <a:rPr lang="en-GB" sz="2400" dirty="0" smtClean="0"/>
              <a:t>anymore</a:t>
            </a:r>
            <a:endParaRPr lang="en-GB" sz="2400" dirty="0"/>
          </a:p>
        </p:txBody>
      </p:sp>
      <p:pic>
        <p:nvPicPr>
          <p:cNvPr id="2050" name="Picture 2" descr="https://encrypted-tbn1.gstatic.com/images?q=tbn:ANd9GcSAA9T8LOiy5H5DBnAD9nuLu7h5KvQwvwA-5aHDns5lxRyWP978kQ"/>
          <p:cNvPicPr>
            <a:picLocks noChangeAspect="1" noChangeArrowheads="1"/>
          </p:cNvPicPr>
          <p:nvPr/>
        </p:nvPicPr>
        <p:blipFill>
          <a:blip r:embed="rId3" cstate="print"/>
          <a:srcRect l="7591" r="5115"/>
          <a:stretch>
            <a:fillRect/>
          </a:stretch>
        </p:blipFill>
        <p:spPr bwMode="auto">
          <a:xfrm>
            <a:off x="611560" y="2852936"/>
            <a:ext cx="3312368" cy="2808312"/>
          </a:xfrm>
          <a:prstGeom prst="rect">
            <a:avLst/>
          </a:prstGeom>
          <a:noFill/>
        </p:spPr>
      </p:pic>
      <p:pic>
        <p:nvPicPr>
          <p:cNvPr id="2052" name="Picture 4" descr="https://encrypted-tbn2.gstatic.com/images?q=tbn:ANd9GcRFXm8oLpFG-YJYUA9j-F2ICwXnIDAnARNZTrS-rAtJ39X7rxIi"/>
          <p:cNvPicPr>
            <a:picLocks noChangeAspect="1" noChangeArrowheads="1"/>
          </p:cNvPicPr>
          <p:nvPr/>
        </p:nvPicPr>
        <p:blipFill>
          <a:blip r:embed="rId4" cstate="print"/>
          <a:srcRect/>
          <a:stretch>
            <a:fillRect/>
          </a:stretch>
        </p:blipFill>
        <p:spPr bwMode="auto">
          <a:xfrm>
            <a:off x="4499992" y="3645024"/>
            <a:ext cx="1472762" cy="1879807"/>
          </a:xfrm>
          <a:prstGeom prst="rect">
            <a:avLst/>
          </a:prstGeom>
          <a:noFill/>
        </p:spPr>
      </p:pic>
      <p:pic>
        <p:nvPicPr>
          <p:cNvPr id="2054" name="Picture 6" descr="https://encrypted-tbn0.gstatic.com/images?q=tbn:ANd9GcTyhne8NaI7d8vIOSNiwHQBdiC8XB-MvJnFBZMmvGJ_JDKbK3jF"/>
          <p:cNvPicPr>
            <a:picLocks noChangeAspect="1" noChangeArrowheads="1"/>
          </p:cNvPicPr>
          <p:nvPr/>
        </p:nvPicPr>
        <p:blipFill>
          <a:blip r:embed="rId5" cstate="print"/>
          <a:srcRect/>
          <a:stretch>
            <a:fillRect/>
          </a:stretch>
        </p:blipFill>
        <p:spPr bwMode="auto">
          <a:xfrm>
            <a:off x="6948264" y="3789040"/>
            <a:ext cx="1080120" cy="1783741"/>
          </a:xfrm>
          <a:prstGeom prst="rect">
            <a:avLst/>
          </a:prstGeom>
          <a:noFill/>
        </p:spPr>
      </p:pic>
      <p:sp>
        <p:nvSpPr>
          <p:cNvPr id="18" name="TextBox 17"/>
          <p:cNvSpPr txBox="1"/>
          <p:nvPr/>
        </p:nvSpPr>
        <p:spPr>
          <a:xfrm>
            <a:off x="1115616" y="116632"/>
            <a:ext cx="6912768" cy="923330"/>
          </a:xfrm>
          <a:prstGeom prst="rect">
            <a:avLst/>
          </a:prstGeom>
          <a:noFill/>
        </p:spPr>
        <p:txBody>
          <a:bodyPr wrap="square" rtlCol="0">
            <a:spAutoFit/>
          </a:bodyPr>
          <a:lstStyle/>
          <a:p>
            <a:pPr algn="ctr"/>
            <a:r>
              <a:rPr lang="en-GB" sz="3600" b="1" dirty="0" smtClean="0"/>
              <a:t>Responsive </a:t>
            </a:r>
            <a:r>
              <a:rPr lang="en-GB" sz="3600" dirty="0" smtClean="0"/>
              <a:t>Web design</a:t>
            </a:r>
            <a:endParaRPr lang="en-GB" dirty="0" smtClean="0"/>
          </a:p>
          <a:p>
            <a:endParaRPr lang="en-GB"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odnadpis 2"/>
          <p:cNvSpPr>
            <a:spLocks noGrp="1"/>
          </p:cNvSpPr>
          <p:nvPr>
            <p:ph type="subTitle" idx="1"/>
          </p:nvPr>
        </p:nvSpPr>
        <p:spPr>
          <a:xfrm>
            <a:off x="1371600" y="980728"/>
            <a:ext cx="6400800" cy="4658072"/>
          </a:xfrm>
        </p:spPr>
        <p:txBody>
          <a:bodyPr>
            <a:normAutofit/>
          </a:bodyPr>
          <a:lstStyle/>
          <a:p>
            <a:pPr algn="l"/>
            <a:r>
              <a:rPr lang="en-US" i="1" dirty="0" smtClean="0">
                <a:solidFill>
                  <a:schemeClr val="tx1"/>
                </a:solidFill>
              </a:rPr>
              <a:t>Rather than tailoring disconnected designs to each of an ever-increasing number of web devices, we can treat them as facets of the same experience. </a:t>
            </a:r>
            <a:endParaRPr lang="cs-CZ" i="1" dirty="0" smtClean="0">
              <a:solidFill>
                <a:schemeClr val="tx1"/>
              </a:solidFill>
            </a:endParaRPr>
          </a:p>
          <a:p>
            <a:pPr algn="l"/>
            <a:endParaRPr lang="cs-CZ" dirty="0" smtClean="0"/>
          </a:p>
          <a:p>
            <a:pPr algn="l"/>
            <a:r>
              <a:rPr lang="en-US" sz="2000" dirty="0" smtClean="0"/>
              <a:t>ETHAN </a:t>
            </a:r>
            <a:r>
              <a:rPr lang="en-US" sz="2000" dirty="0" smtClean="0"/>
              <a:t>MARCOTTE </a:t>
            </a:r>
            <a:endParaRPr lang="cs-CZ" sz="2000" dirty="0" smtClean="0"/>
          </a:p>
          <a:p>
            <a:pPr algn="l"/>
            <a:r>
              <a:rPr lang="en-US" sz="2000" dirty="0" smtClean="0"/>
              <a:t>alistapart.com/articles/responsive-web-design </a:t>
            </a:r>
            <a:endParaRPr lang="cs-CZ" sz="20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907704" y="0"/>
            <a:ext cx="5094312" cy="707886"/>
          </a:xfrm>
          <a:prstGeom prst="rect">
            <a:avLst/>
          </a:prstGeom>
        </p:spPr>
        <p:txBody>
          <a:bodyPr wrap="square">
            <a:spAutoFit/>
          </a:bodyPr>
          <a:lstStyle/>
          <a:p>
            <a:pPr algn="ctr"/>
            <a:r>
              <a:rPr lang="cs-CZ" sz="4000" b="1" dirty="0" err="1" smtClean="0"/>
              <a:t>Simple</a:t>
            </a:r>
            <a:r>
              <a:rPr lang="cs-CZ" sz="4000" b="1" dirty="0" smtClean="0"/>
              <a:t> </a:t>
            </a:r>
            <a:r>
              <a:rPr lang="cs-CZ" sz="4000" b="1" dirty="0" err="1" smtClean="0"/>
              <a:t>view</a:t>
            </a:r>
            <a:endParaRPr lang="en-GB" sz="4000" b="1" dirty="0"/>
          </a:p>
        </p:txBody>
      </p:sp>
      <p:sp>
        <p:nvSpPr>
          <p:cNvPr id="6" name="Rectangle 5"/>
          <p:cNvSpPr/>
          <p:nvPr/>
        </p:nvSpPr>
        <p:spPr>
          <a:xfrm>
            <a:off x="1619672" y="1916832"/>
            <a:ext cx="2520280" cy="1224136"/>
          </a:xfrm>
          <a:prstGeom prst="rect">
            <a:avLst/>
          </a:prstGeom>
          <a:solidFill>
            <a:schemeClr val="accent3">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p:cNvSpPr/>
          <p:nvPr/>
        </p:nvSpPr>
        <p:spPr>
          <a:xfrm>
            <a:off x="5004048" y="1916832"/>
            <a:ext cx="2520280" cy="1224136"/>
          </a:xfrm>
          <a:prstGeom prst="rect">
            <a:avLst/>
          </a:prstGeom>
          <a:solidFill>
            <a:schemeClr val="tx2">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GB" dirty="0"/>
          </a:p>
        </p:txBody>
      </p:sp>
      <p:sp>
        <p:nvSpPr>
          <p:cNvPr id="8" name="Rectangle 7"/>
          <p:cNvSpPr/>
          <p:nvPr/>
        </p:nvSpPr>
        <p:spPr>
          <a:xfrm>
            <a:off x="1763688" y="4509120"/>
            <a:ext cx="5760640" cy="1224136"/>
          </a:xfrm>
          <a:prstGeom prst="rect">
            <a:avLst/>
          </a:prstGeom>
          <a:solidFill>
            <a:schemeClr val="accent6">
              <a:lumMod val="40000"/>
              <a:lumOff val="60000"/>
            </a:schemeClr>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2123728" y="2132856"/>
            <a:ext cx="1512168" cy="646331"/>
          </a:xfrm>
          <a:prstGeom prst="rect">
            <a:avLst/>
          </a:prstGeom>
          <a:noFill/>
        </p:spPr>
        <p:txBody>
          <a:bodyPr wrap="square" rtlCol="0">
            <a:spAutoFit/>
          </a:bodyPr>
          <a:lstStyle/>
          <a:p>
            <a:pPr algn="ctr"/>
            <a:r>
              <a:rPr lang="en-GB" b="1" dirty="0"/>
              <a:t>CSS</a:t>
            </a:r>
          </a:p>
          <a:p>
            <a:pPr algn="ctr"/>
            <a:r>
              <a:rPr lang="en-GB" dirty="0"/>
              <a:t>Design Layer</a:t>
            </a:r>
          </a:p>
        </p:txBody>
      </p:sp>
      <p:sp>
        <p:nvSpPr>
          <p:cNvPr id="12" name="TextBox 11"/>
          <p:cNvSpPr txBox="1"/>
          <p:nvPr/>
        </p:nvSpPr>
        <p:spPr>
          <a:xfrm>
            <a:off x="5436096" y="2204864"/>
            <a:ext cx="1800200" cy="646331"/>
          </a:xfrm>
          <a:prstGeom prst="rect">
            <a:avLst/>
          </a:prstGeom>
          <a:noFill/>
        </p:spPr>
        <p:txBody>
          <a:bodyPr wrap="square" rtlCol="0">
            <a:spAutoFit/>
          </a:bodyPr>
          <a:lstStyle/>
          <a:p>
            <a:pPr algn="ctr"/>
            <a:r>
              <a:rPr lang="en-GB" b="1" dirty="0"/>
              <a:t>JavaScript</a:t>
            </a:r>
          </a:p>
          <a:p>
            <a:pPr algn="ctr"/>
            <a:r>
              <a:rPr lang="en-GB" dirty="0" smtClean="0"/>
              <a:t>Behaviour </a:t>
            </a:r>
            <a:r>
              <a:rPr lang="en-GB" dirty="0"/>
              <a:t>Layer</a:t>
            </a:r>
          </a:p>
        </p:txBody>
      </p:sp>
      <p:sp>
        <p:nvSpPr>
          <p:cNvPr id="13" name="TextBox 12"/>
          <p:cNvSpPr txBox="1"/>
          <p:nvPr/>
        </p:nvSpPr>
        <p:spPr>
          <a:xfrm>
            <a:off x="3851920" y="3573016"/>
            <a:ext cx="1584176" cy="646331"/>
          </a:xfrm>
          <a:prstGeom prst="rect">
            <a:avLst/>
          </a:prstGeom>
          <a:noFill/>
        </p:spPr>
        <p:txBody>
          <a:bodyPr wrap="square" rtlCol="0">
            <a:spAutoFit/>
          </a:bodyPr>
          <a:lstStyle/>
          <a:p>
            <a:pPr algn="ctr"/>
            <a:r>
              <a:rPr lang="en-GB" b="1" dirty="0"/>
              <a:t>Selectors</a:t>
            </a:r>
          </a:p>
          <a:p>
            <a:pPr algn="ctr"/>
            <a:r>
              <a:rPr lang="en-GB" b="1" dirty="0"/>
              <a:t>(IDs/Classes)</a:t>
            </a:r>
            <a:endParaRPr lang="en-GB" dirty="0"/>
          </a:p>
        </p:txBody>
      </p:sp>
      <p:sp>
        <p:nvSpPr>
          <p:cNvPr id="14" name="TextBox 13"/>
          <p:cNvSpPr txBox="1"/>
          <p:nvPr/>
        </p:nvSpPr>
        <p:spPr>
          <a:xfrm>
            <a:off x="2699792" y="4797152"/>
            <a:ext cx="4104456" cy="646331"/>
          </a:xfrm>
          <a:prstGeom prst="rect">
            <a:avLst/>
          </a:prstGeom>
          <a:noFill/>
        </p:spPr>
        <p:txBody>
          <a:bodyPr wrap="square" rtlCol="0">
            <a:spAutoFit/>
          </a:bodyPr>
          <a:lstStyle/>
          <a:p>
            <a:pPr algn="ctr"/>
            <a:r>
              <a:rPr lang="en-GB" b="1" dirty="0"/>
              <a:t>XHTML/HTML</a:t>
            </a:r>
          </a:p>
          <a:p>
            <a:pPr algn="ctr"/>
            <a:r>
              <a:rPr lang="en-GB" dirty="0"/>
              <a:t>Content/Data Layer</a:t>
            </a:r>
          </a:p>
        </p:txBody>
      </p:sp>
      <p:cxnSp>
        <p:nvCxnSpPr>
          <p:cNvPr id="16" name="Straight Arrow Connector 15"/>
          <p:cNvCxnSpPr/>
          <p:nvPr/>
        </p:nvCxnSpPr>
        <p:spPr>
          <a:xfrm>
            <a:off x="6228184" y="3212976"/>
            <a:ext cx="0" cy="1224136"/>
          </a:xfrm>
          <a:prstGeom prst="straightConnector1">
            <a:avLst/>
          </a:prstGeom>
          <a:ln w="31750">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843808" y="3212976"/>
            <a:ext cx="0" cy="1224136"/>
          </a:xfrm>
          <a:prstGeom prst="straightConnector1">
            <a:avLst/>
          </a:prstGeom>
          <a:ln w="31750">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4"/>
          <p:cNvSpPr/>
          <p:nvPr/>
        </p:nvSpPr>
        <p:spPr>
          <a:xfrm>
            <a:off x="3563888" y="2420888"/>
            <a:ext cx="1656184" cy="1440160"/>
          </a:xfrm>
          <a:prstGeom prst="ellipse">
            <a:avLst/>
          </a:prstGeom>
        </p:spPr>
        <p:style>
          <a:lnRef idx="3">
            <a:schemeClr val="lt1"/>
          </a:lnRef>
          <a:fillRef idx="1">
            <a:schemeClr val="accent3"/>
          </a:fillRef>
          <a:effectRef idx="1">
            <a:schemeClr val="accent3"/>
          </a:effectRef>
          <a:fontRef idx="minor">
            <a:schemeClr val="lt1"/>
          </a:fontRef>
        </p:style>
        <p:txBody>
          <a:bodyPr rtlCol="0" anchor="ctr"/>
          <a:lstStyle/>
          <a:p>
            <a:pPr algn="ctr"/>
            <a:r>
              <a:rPr lang="en-GB" sz="2000" b="1" dirty="0" smtClean="0"/>
              <a:t>Core Concepts</a:t>
            </a:r>
            <a:endParaRPr lang="en-GB" sz="2000" b="1" dirty="0"/>
          </a:p>
        </p:txBody>
      </p:sp>
      <p:sp>
        <p:nvSpPr>
          <p:cNvPr id="6" name="Right Arrow 5"/>
          <p:cNvSpPr/>
          <p:nvPr/>
        </p:nvSpPr>
        <p:spPr>
          <a:xfrm rot="12875426">
            <a:off x="2771975" y="2353058"/>
            <a:ext cx="753282" cy="7425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ight Arrow 6"/>
          <p:cNvSpPr/>
          <p:nvPr/>
        </p:nvSpPr>
        <p:spPr>
          <a:xfrm rot="5400000">
            <a:off x="4067944" y="4005064"/>
            <a:ext cx="648072" cy="648072"/>
          </a:xfrm>
          <a:prstGeom prst="rightArrow">
            <a:avLst>
              <a:gd name="adj1" fmla="val 50000"/>
              <a:gd name="adj2" fmla="val 50000"/>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ight Arrow 7"/>
          <p:cNvSpPr/>
          <p:nvPr/>
        </p:nvSpPr>
        <p:spPr>
          <a:xfrm rot="18940879">
            <a:off x="5233213" y="2340035"/>
            <a:ext cx="683550" cy="7282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p:cNvSpPr/>
          <p:nvPr/>
        </p:nvSpPr>
        <p:spPr>
          <a:xfrm>
            <a:off x="611560" y="836712"/>
            <a:ext cx="3240360" cy="136815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sz="2400" b="1" dirty="0" smtClean="0"/>
              <a:t>Media queries and media query listeners</a:t>
            </a:r>
            <a:endParaRPr lang="en-GB" sz="2400" b="1" dirty="0"/>
          </a:p>
        </p:txBody>
      </p:sp>
      <p:sp>
        <p:nvSpPr>
          <p:cNvPr id="12" name="Rounded Rectangle 11"/>
          <p:cNvSpPr/>
          <p:nvPr/>
        </p:nvSpPr>
        <p:spPr>
          <a:xfrm>
            <a:off x="2195736" y="4797152"/>
            <a:ext cx="4608512" cy="100811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sz="2400" b="1" dirty="0" smtClean="0"/>
              <a:t>Flexible images and media, through dynamic resizing or CSS.</a:t>
            </a:r>
          </a:p>
          <a:p>
            <a:pPr algn="ctr"/>
            <a:endParaRPr lang="en-GB" dirty="0"/>
          </a:p>
        </p:txBody>
      </p:sp>
      <p:sp>
        <p:nvSpPr>
          <p:cNvPr id="13" name="Rounded Rectangle 12"/>
          <p:cNvSpPr/>
          <p:nvPr/>
        </p:nvSpPr>
        <p:spPr>
          <a:xfrm>
            <a:off x="4788024" y="836712"/>
            <a:ext cx="3744416" cy="1440160"/>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sz="2400" b="1" dirty="0" smtClean="0"/>
              <a:t>A flexible grid-based layout that uses relative sizing</a:t>
            </a:r>
          </a:p>
          <a:p>
            <a:pPr algn="ctr"/>
            <a:endParaRPr lang="en-GB" dirty="0"/>
          </a:p>
        </p:txBody>
      </p:sp>
      <p:sp>
        <p:nvSpPr>
          <p:cNvPr id="16" name="Rectangle 15"/>
          <p:cNvSpPr/>
          <p:nvPr/>
        </p:nvSpPr>
        <p:spPr>
          <a:xfrm>
            <a:off x="179512" y="188640"/>
            <a:ext cx="8856984" cy="523220"/>
          </a:xfrm>
          <a:prstGeom prst="rect">
            <a:avLst/>
          </a:prstGeom>
        </p:spPr>
        <p:txBody>
          <a:bodyPr wrap="square">
            <a:spAutoFit/>
          </a:bodyPr>
          <a:lstStyle/>
          <a:p>
            <a:pPr algn="ctr"/>
            <a:r>
              <a:rPr lang="en-GB" sz="2800" b="1" dirty="0" smtClean="0"/>
              <a:t>Technical features are the heart of responsive Web design</a:t>
            </a:r>
            <a:endParaRPr lang="en-GB" sz="28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Down Arrow Callout 6"/>
          <p:cNvSpPr/>
          <p:nvPr/>
        </p:nvSpPr>
        <p:spPr>
          <a:xfrm>
            <a:off x="971600" y="764704"/>
            <a:ext cx="7128792" cy="3168352"/>
          </a:xfrm>
          <a:prstGeom prst="downArrowCallou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sz="2000" dirty="0" smtClean="0"/>
              <a:t>The key point is adapting to the user’s needs and device capabilities. Suppose a mobile user will be viewing your site on a small screen. Taking the user’s needs into account doesn’t just mean adapting your content to the screen size.</a:t>
            </a:r>
          </a:p>
          <a:p>
            <a:pPr algn="ctr"/>
            <a:endParaRPr lang="en-GB" dirty="0"/>
          </a:p>
        </p:txBody>
      </p:sp>
      <p:sp>
        <p:nvSpPr>
          <p:cNvPr id="8" name="Rectangle 7"/>
          <p:cNvSpPr/>
          <p:nvPr/>
        </p:nvSpPr>
        <p:spPr>
          <a:xfrm>
            <a:off x="1115616" y="4221088"/>
            <a:ext cx="6984776" cy="1584176"/>
          </a:xfrm>
          <a:prstGeom prst="rect">
            <a:avLst/>
          </a:prstGeom>
        </p:spPr>
        <p:style>
          <a:lnRef idx="1">
            <a:schemeClr val="accent6"/>
          </a:lnRef>
          <a:fillRef idx="2">
            <a:schemeClr val="accent6"/>
          </a:fillRef>
          <a:effectRef idx="1">
            <a:schemeClr val="accent6"/>
          </a:effectRef>
          <a:fontRef idx="minor">
            <a:schemeClr val="dk1"/>
          </a:fontRef>
        </p:style>
        <p:txBody>
          <a:bodyPr rtlCol="0" anchor="ctr"/>
          <a:lstStyle/>
          <a:p>
            <a:pPr algn="ctr"/>
            <a:r>
              <a:rPr lang="en-GB" dirty="0" smtClean="0"/>
              <a:t> </a:t>
            </a:r>
            <a:r>
              <a:rPr lang="en-GB" sz="2000" dirty="0" smtClean="0"/>
              <a:t>It also means thinking about what that mobile user will require first when visiting your site and then laying out </a:t>
            </a:r>
          </a:p>
          <a:p>
            <a:pPr algn="ctr"/>
            <a:r>
              <a:rPr lang="en-GB" sz="2000" dirty="0" smtClean="0"/>
              <a:t>the content accordingly</a:t>
            </a:r>
          </a:p>
          <a:p>
            <a:pPr algn="ctr"/>
            <a:endParaRPr lang="en-GB" sz="2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971600" y="332656"/>
            <a:ext cx="7128792" cy="5324535"/>
          </a:xfrm>
          <a:prstGeom prst="rect">
            <a:avLst/>
          </a:prstGeom>
          <a:noFill/>
        </p:spPr>
        <p:txBody>
          <a:bodyPr wrap="square" rtlCol="0">
            <a:spAutoFit/>
          </a:bodyPr>
          <a:lstStyle/>
          <a:p>
            <a:r>
              <a:rPr lang="en-GB" sz="2000" b="1" dirty="0" smtClean="0"/>
              <a:t>Media Queries</a:t>
            </a:r>
          </a:p>
          <a:p>
            <a:r>
              <a:rPr lang="en-GB" sz="2000" dirty="0" smtClean="0"/>
              <a:t>Media Queries enable web authors to selectively style their page based on properties of the media where the page is being displayed. For example, a web author could choose to style their page differently when it is displayed on the screen versus when it "displayed" on a print medium. Going further, web authors can now choose to style their page differently when it is displayed on a small screen such as a phone versus when it is displayed on a widescreen monitor.</a:t>
            </a:r>
          </a:p>
          <a:p>
            <a:r>
              <a:rPr lang="en-GB" sz="2000" dirty="0" smtClean="0"/>
              <a:t>Here is the syntax to use a media query:</a:t>
            </a:r>
          </a:p>
          <a:p>
            <a:endParaRPr lang="en-GB" sz="2000" dirty="0" smtClean="0"/>
          </a:p>
          <a:p>
            <a:r>
              <a:rPr lang="en-GB" sz="2000" dirty="0" smtClean="0"/>
              <a:t>@media screen and (max-width:400px) { div {</a:t>
            </a:r>
            <a:r>
              <a:rPr lang="en-GB" sz="2000" dirty="0" err="1" smtClean="0"/>
              <a:t>border:none</a:t>
            </a:r>
            <a:r>
              <a:rPr lang="en-GB" sz="2000" dirty="0" smtClean="0"/>
              <a:t>;}}</a:t>
            </a:r>
          </a:p>
          <a:p>
            <a:endParaRPr lang="en-GB" sz="2000" dirty="0" smtClean="0"/>
          </a:p>
          <a:p>
            <a:r>
              <a:rPr lang="en-GB" sz="2000" dirty="0" smtClean="0"/>
              <a:t>In this declaration, screen is the media type and max-width is the media property. The declaration states that the rules inside are only to be applied when the webpage is displaying on a screen with a width of at most 400px. </a:t>
            </a:r>
            <a:endParaRPr lang="en-GB" sz="2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691680" y="260648"/>
            <a:ext cx="5976664" cy="738664"/>
          </a:xfrm>
          <a:prstGeom prst="rect">
            <a:avLst/>
          </a:prstGeom>
          <a:noFill/>
        </p:spPr>
        <p:txBody>
          <a:bodyPr wrap="square" rtlCol="0">
            <a:spAutoFit/>
          </a:bodyPr>
          <a:lstStyle/>
          <a:p>
            <a:r>
              <a:rPr lang="en-GB" sz="2400" b="1" dirty="0" smtClean="0"/>
              <a:t>Media queries and media query listeners</a:t>
            </a:r>
          </a:p>
          <a:p>
            <a:endParaRPr lang="en-GB" dirty="0"/>
          </a:p>
        </p:txBody>
      </p:sp>
      <p:sp>
        <p:nvSpPr>
          <p:cNvPr id="6" name="TextBox 5"/>
          <p:cNvSpPr txBox="1"/>
          <p:nvPr/>
        </p:nvSpPr>
        <p:spPr>
          <a:xfrm>
            <a:off x="1043608" y="4221088"/>
            <a:ext cx="7416824" cy="1785104"/>
          </a:xfrm>
          <a:prstGeom prst="rect">
            <a:avLst/>
          </a:prstGeom>
          <a:noFill/>
        </p:spPr>
        <p:txBody>
          <a:bodyPr wrap="square" rtlCol="0">
            <a:spAutoFit/>
          </a:bodyPr>
          <a:lstStyle/>
          <a:p>
            <a:r>
              <a:rPr lang="en-GB" sz="2000" b="1" dirty="0" smtClean="0"/>
              <a:t>There are three ways to implement media queries:</a:t>
            </a:r>
          </a:p>
          <a:p>
            <a:endParaRPr lang="en-GB" dirty="0" smtClean="0"/>
          </a:p>
          <a:p>
            <a:r>
              <a:rPr lang="en-GB" dirty="0" smtClean="0"/>
              <a:t>Use the @import rule to import style rules from other style sheets:</a:t>
            </a:r>
          </a:p>
          <a:p>
            <a:endParaRPr lang="en-GB" dirty="0" smtClean="0"/>
          </a:p>
          <a:p>
            <a:r>
              <a:rPr lang="en-GB" dirty="0" smtClean="0"/>
              <a:t>1. @import </a:t>
            </a:r>
            <a:r>
              <a:rPr lang="en-GB" dirty="0" err="1" smtClean="0"/>
              <a:t>url</a:t>
            </a:r>
            <a:r>
              <a:rPr lang="en-GB" dirty="0" smtClean="0"/>
              <a:t>(style600min.css) screen and (min-width: 600px);</a:t>
            </a:r>
          </a:p>
          <a:p>
            <a:endParaRPr lang="en-GB" dirty="0"/>
          </a:p>
        </p:txBody>
      </p:sp>
      <p:sp>
        <p:nvSpPr>
          <p:cNvPr id="7" name="TextBox 6"/>
          <p:cNvSpPr txBox="1"/>
          <p:nvPr/>
        </p:nvSpPr>
        <p:spPr>
          <a:xfrm>
            <a:off x="827584" y="1052736"/>
            <a:ext cx="7416824" cy="3170099"/>
          </a:xfrm>
          <a:prstGeom prst="rect">
            <a:avLst/>
          </a:prstGeom>
          <a:noFill/>
        </p:spPr>
        <p:txBody>
          <a:bodyPr wrap="square" rtlCol="0">
            <a:spAutoFit/>
          </a:bodyPr>
          <a:lstStyle/>
          <a:p>
            <a:r>
              <a:rPr lang="en-GB" sz="2000" dirty="0" smtClean="0"/>
              <a:t>Media queries allow the page to use different CSS style rules based on characteristics of the device the site is being displayed on, most commonly the width of the browser.</a:t>
            </a:r>
          </a:p>
          <a:p>
            <a:endParaRPr lang="en-GB" sz="2000" dirty="0" smtClean="0"/>
          </a:p>
          <a:p>
            <a:r>
              <a:rPr lang="en-GB" sz="2000" dirty="0" smtClean="0"/>
              <a:t>you can use media queries to scope styles to specific capabilities, applying different styles based on the capabilities that match your query. You can even combine queries that test for several features by using semantic operators such as AND </a:t>
            </a:r>
            <a:r>
              <a:rPr lang="en-GB" sz="2000" dirty="0" err="1" smtClean="0"/>
              <a:t>and</a:t>
            </a:r>
            <a:r>
              <a:rPr lang="en-GB" sz="2000" dirty="0" smtClean="0"/>
              <a:t> NOT). Features include width, height, max-width, max-height, device-height, orientation, aspect-ratio, resolution and more.</a:t>
            </a:r>
            <a:endParaRPr lang="en-GB" sz="2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err="1" smtClean="0"/>
              <a:t>Responsive</a:t>
            </a:r>
            <a:r>
              <a:rPr lang="cs-CZ" dirty="0" smtClean="0"/>
              <a:t> Design</a:t>
            </a:r>
            <a:endParaRPr lang="cs-CZ" dirty="0"/>
          </a:p>
        </p:txBody>
      </p:sp>
      <p:sp>
        <p:nvSpPr>
          <p:cNvPr id="3" name="Zástupný symbol pro obsah 2"/>
          <p:cNvSpPr>
            <a:spLocks noGrp="1"/>
          </p:cNvSpPr>
          <p:nvPr>
            <p:ph idx="1"/>
          </p:nvPr>
        </p:nvSpPr>
        <p:spPr/>
        <p:txBody>
          <a:bodyPr>
            <a:normAutofit/>
            <a:scene3d>
              <a:camera prst="orthographicFront">
                <a:rot lat="0" lon="0" rev="20999999"/>
              </a:camera>
              <a:lightRig rig="threePt" dir="t"/>
            </a:scene3d>
          </a:bodyPr>
          <a:lstStyle/>
          <a:p>
            <a:pPr algn="ctr">
              <a:buNone/>
            </a:pPr>
            <a:r>
              <a:rPr lang="cs-CZ" sz="4000" dirty="0" err="1" smtClean="0"/>
              <a:t>is</a:t>
            </a:r>
            <a:endParaRPr lang="cs-CZ" sz="4000" dirty="0" smtClean="0"/>
          </a:p>
          <a:p>
            <a:pPr algn="ctr">
              <a:buNone/>
            </a:pPr>
            <a:endParaRPr lang="cs-CZ" sz="4000" dirty="0" smtClean="0"/>
          </a:p>
          <a:p>
            <a:pPr algn="ctr">
              <a:buNone/>
            </a:pPr>
            <a:r>
              <a:rPr lang="cs-CZ" sz="4000" dirty="0" err="1" smtClean="0"/>
              <a:t>the</a:t>
            </a:r>
            <a:r>
              <a:rPr lang="cs-CZ" sz="4000" dirty="0" smtClean="0"/>
              <a:t> </a:t>
            </a:r>
            <a:r>
              <a:rPr lang="cs-CZ" sz="4000" dirty="0" err="1" smtClean="0"/>
              <a:t>future</a:t>
            </a:r>
            <a:r>
              <a:rPr lang="cs-CZ" sz="4000" dirty="0" smtClean="0"/>
              <a:t> </a:t>
            </a:r>
            <a:r>
              <a:rPr lang="cs-CZ" sz="4000" dirty="0" err="1" smtClean="0"/>
              <a:t>of</a:t>
            </a:r>
            <a:r>
              <a:rPr lang="cs-CZ" sz="4000" dirty="0" smtClean="0"/>
              <a:t> </a:t>
            </a:r>
            <a:r>
              <a:rPr lang="cs-CZ" sz="4000" dirty="0" err="1" smtClean="0"/>
              <a:t>the</a:t>
            </a:r>
            <a:r>
              <a:rPr lang="cs-CZ" sz="4000" dirty="0" smtClean="0"/>
              <a:t> mobile web</a:t>
            </a:r>
            <a:endParaRPr lang="cs-CZ" sz="4000" dirty="0"/>
          </a:p>
        </p:txBody>
      </p:sp>
    </p:spTree>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9" name="Picture 1"/>
          <p:cNvPicPr>
            <a:picLocks noChangeAspect="1" noChangeArrowheads="1"/>
          </p:cNvPicPr>
          <p:nvPr/>
        </p:nvPicPr>
        <p:blipFill>
          <a:blip r:embed="rId3" cstate="print"/>
          <a:srcRect l="16023" t="15949" r="51298" b="15345"/>
          <a:stretch>
            <a:fillRect/>
          </a:stretch>
        </p:blipFill>
        <p:spPr bwMode="auto">
          <a:xfrm>
            <a:off x="1475656" y="692696"/>
            <a:ext cx="4464496" cy="5277247"/>
          </a:xfrm>
          <a:prstGeom prst="rect">
            <a:avLst/>
          </a:prstGeom>
          <a:noFill/>
          <a:ln w="9525">
            <a:noFill/>
            <a:miter lim="800000"/>
            <a:headEnd/>
            <a:tailEnd/>
          </a:ln>
        </p:spPr>
      </p:pic>
      <p:sp>
        <p:nvSpPr>
          <p:cNvPr id="6" name="TextBox 5"/>
          <p:cNvSpPr txBox="1"/>
          <p:nvPr/>
        </p:nvSpPr>
        <p:spPr>
          <a:xfrm>
            <a:off x="1187624" y="332656"/>
            <a:ext cx="6624736" cy="369332"/>
          </a:xfrm>
          <a:prstGeom prst="rect">
            <a:avLst/>
          </a:prstGeom>
          <a:noFill/>
        </p:spPr>
        <p:txBody>
          <a:bodyPr wrap="square" rtlCol="0">
            <a:spAutoFit/>
          </a:bodyPr>
          <a:lstStyle/>
          <a:p>
            <a:r>
              <a:rPr lang="cs-CZ" b="1" dirty="0" smtClean="0"/>
              <a:t>2. </a:t>
            </a:r>
            <a:r>
              <a:rPr lang="en-GB" b="1" dirty="0" smtClean="0"/>
              <a:t>Put </a:t>
            </a:r>
            <a:r>
              <a:rPr lang="en-GB" b="1" dirty="0" smtClean="0"/>
              <a:t>media queries directly in the style sheet, as </a:t>
            </a:r>
            <a:r>
              <a:rPr lang="cs-CZ" b="1" dirty="0" err="1" smtClean="0"/>
              <a:t>it</a:t>
            </a:r>
            <a:r>
              <a:rPr lang="cs-CZ" b="1" dirty="0" smtClean="0"/>
              <a:t> </a:t>
            </a:r>
            <a:r>
              <a:rPr lang="cs-CZ" b="1" dirty="0" err="1" smtClean="0"/>
              <a:t>is</a:t>
            </a:r>
            <a:r>
              <a:rPr lang="cs-CZ" b="1" dirty="0" smtClean="0"/>
              <a:t> </a:t>
            </a:r>
            <a:r>
              <a:rPr lang="en-GB" b="1" dirty="0" smtClean="0"/>
              <a:t>shown </a:t>
            </a:r>
            <a:r>
              <a:rPr lang="en-GB" b="1" dirty="0" smtClean="0"/>
              <a:t>below</a:t>
            </a:r>
            <a:endParaRPr lang="en-GB"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p:cNvPicPr>
            <a:picLocks noChangeAspect="1" noChangeArrowheads="1"/>
          </p:cNvPicPr>
          <p:nvPr/>
        </p:nvPicPr>
        <p:blipFill>
          <a:blip r:embed="rId3" cstate="print"/>
          <a:srcRect l="16050" t="26203" r="40229" b="63953"/>
          <a:stretch>
            <a:fillRect/>
          </a:stretch>
        </p:blipFill>
        <p:spPr bwMode="auto">
          <a:xfrm>
            <a:off x="1187624" y="1052736"/>
            <a:ext cx="7200800" cy="1152128"/>
          </a:xfrm>
          <a:prstGeom prst="rect">
            <a:avLst/>
          </a:prstGeom>
          <a:noFill/>
          <a:ln w="9525">
            <a:noFill/>
            <a:miter lim="800000"/>
            <a:headEnd/>
            <a:tailEnd/>
          </a:ln>
        </p:spPr>
      </p:pic>
      <p:sp>
        <p:nvSpPr>
          <p:cNvPr id="7" name="TextBox 6"/>
          <p:cNvSpPr txBox="1"/>
          <p:nvPr/>
        </p:nvSpPr>
        <p:spPr>
          <a:xfrm>
            <a:off x="1403648" y="332656"/>
            <a:ext cx="5976664" cy="369332"/>
          </a:xfrm>
          <a:prstGeom prst="rect">
            <a:avLst/>
          </a:prstGeom>
          <a:noFill/>
        </p:spPr>
        <p:txBody>
          <a:bodyPr wrap="square" rtlCol="0">
            <a:spAutoFit/>
          </a:bodyPr>
          <a:lstStyle/>
          <a:p>
            <a:r>
              <a:rPr lang="en-GB" b="1" dirty="0" smtClean="0"/>
              <a:t>3. Include a query in a linked style sheet’s media attribute:</a:t>
            </a:r>
            <a:endParaRPr lang="en-GB" b="1" dirty="0"/>
          </a:p>
        </p:txBody>
      </p:sp>
      <p:sp>
        <p:nvSpPr>
          <p:cNvPr id="8" name="TextBox 7"/>
          <p:cNvSpPr txBox="1"/>
          <p:nvPr/>
        </p:nvSpPr>
        <p:spPr>
          <a:xfrm>
            <a:off x="1403648" y="2348880"/>
            <a:ext cx="6192688" cy="707886"/>
          </a:xfrm>
          <a:prstGeom prst="rect">
            <a:avLst/>
          </a:prstGeom>
          <a:noFill/>
        </p:spPr>
        <p:txBody>
          <a:bodyPr wrap="square" rtlCol="0">
            <a:spAutoFit/>
          </a:bodyPr>
          <a:lstStyle/>
          <a:p>
            <a:r>
              <a:rPr lang="en-GB" sz="2000" dirty="0" smtClean="0"/>
              <a:t>Example of a responsive Web design approach that uses media </a:t>
            </a:r>
            <a:r>
              <a:rPr lang="en-GB" sz="2000" dirty="0" smtClean="0"/>
              <a:t>queries</a:t>
            </a:r>
            <a:r>
              <a:rPr lang="cs-CZ" sz="2000" dirty="0" smtClean="0"/>
              <a:t>.</a:t>
            </a:r>
            <a:endParaRPr lang="en-GB" sz="2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p:cNvPicPr>
            <a:picLocks noChangeAspect="1" noChangeArrowheads="1"/>
          </p:cNvPicPr>
          <p:nvPr/>
        </p:nvPicPr>
        <p:blipFill>
          <a:blip r:embed="rId3" cstate="print"/>
          <a:srcRect l="26674" t="11438" r="43994" b="14735"/>
          <a:stretch>
            <a:fillRect/>
          </a:stretch>
        </p:blipFill>
        <p:spPr bwMode="auto">
          <a:xfrm>
            <a:off x="971600" y="260648"/>
            <a:ext cx="4032448" cy="5706294"/>
          </a:xfrm>
          <a:prstGeom prst="rect">
            <a:avLst/>
          </a:prstGeom>
          <a:noFill/>
          <a:ln w="9525">
            <a:noFill/>
            <a:miter lim="800000"/>
            <a:headEnd/>
            <a:tailEnd/>
          </a:ln>
        </p:spPr>
      </p:pic>
      <p:pic>
        <p:nvPicPr>
          <p:cNvPr id="34819" name="Picture 3"/>
          <p:cNvPicPr>
            <a:picLocks noChangeAspect="1" noChangeArrowheads="1"/>
          </p:cNvPicPr>
          <p:nvPr/>
        </p:nvPicPr>
        <p:blipFill>
          <a:blip r:embed="rId4" cstate="print"/>
          <a:srcRect l="27118" t="18404" r="56279" b="33438"/>
          <a:stretch>
            <a:fillRect/>
          </a:stretch>
        </p:blipFill>
        <p:spPr bwMode="auto">
          <a:xfrm>
            <a:off x="5436096" y="836712"/>
            <a:ext cx="2808312" cy="45797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971600" y="332656"/>
            <a:ext cx="7272808" cy="2246769"/>
          </a:xfrm>
          <a:prstGeom prst="rect">
            <a:avLst/>
          </a:prstGeom>
        </p:spPr>
        <p:txBody>
          <a:bodyPr wrap="square">
            <a:spAutoFit/>
          </a:bodyPr>
          <a:lstStyle/>
          <a:p>
            <a:r>
              <a:rPr lang="en-GB" sz="2000" b="1" dirty="0" smtClean="0"/>
              <a:t>Flexible Grids</a:t>
            </a:r>
          </a:p>
          <a:p>
            <a:r>
              <a:rPr lang="en-GB" sz="2000" dirty="0" smtClean="0"/>
              <a:t>A flexible grid-based layout is one of the cornerstones of responsive design. The term “grid” is used rather freely and doesn’t imply a requirement to implement any of the available grid frameworks. What it means here is using CSS for positioning and for laying out margins and spacing, and for implementing various Web layout types in a new way.</a:t>
            </a:r>
            <a:endParaRPr lang="en-GB" sz="2000" dirty="0"/>
          </a:p>
        </p:txBody>
      </p:sp>
      <p:sp>
        <p:nvSpPr>
          <p:cNvPr id="6" name="TextBox 5"/>
          <p:cNvSpPr txBox="1"/>
          <p:nvPr/>
        </p:nvSpPr>
        <p:spPr>
          <a:xfrm>
            <a:off x="971600" y="3212976"/>
            <a:ext cx="7272808" cy="3077766"/>
          </a:xfrm>
          <a:prstGeom prst="rect">
            <a:avLst/>
          </a:prstGeom>
          <a:noFill/>
        </p:spPr>
        <p:txBody>
          <a:bodyPr wrap="square" rtlCol="0">
            <a:spAutoFit/>
          </a:bodyPr>
          <a:lstStyle/>
          <a:p>
            <a:r>
              <a:rPr lang="en-GB" dirty="0" smtClean="0"/>
              <a:t> a pixel can be one dot on one device and eight dots on another. So how do you approach responsive Web design if everything is pixel-based? You might not like the answer: You stop using pixel-based layouts and start using percentages or the </a:t>
            </a:r>
            <a:r>
              <a:rPr lang="en-GB" dirty="0" err="1" smtClean="0"/>
              <a:t>em</a:t>
            </a:r>
            <a:r>
              <a:rPr lang="en-GB" dirty="0" smtClean="0"/>
              <a:t> for sizing.</a:t>
            </a:r>
          </a:p>
          <a:p>
            <a:endParaRPr lang="en-GB" dirty="0" smtClean="0"/>
          </a:p>
          <a:p>
            <a:r>
              <a:rPr lang="en-GB" dirty="0" smtClean="0"/>
              <a:t>This means you’ll need to do a little math to achieve a flexible grid and text size system. But the formula for calculating the </a:t>
            </a:r>
            <a:r>
              <a:rPr lang="en-GB" dirty="0" err="1" smtClean="0"/>
              <a:t>em</a:t>
            </a:r>
            <a:r>
              <a:rPr lang="en-GB" dirty="0" smtClean="0"/>
              <a:t> is very simple:</a:t>
            </a:r>
          </a:p>
          <a:p>
            <a:endParaRPr lang="en-GB" dirty="0" smtClean="0"/>
          </a:p>
          <a:p>
            <a:pPr algn="ctr"/>
            <a:r>
              <a:rPr lang="en-GB" sz="3200" b="1" dirty="0" smtClean="0"/>
              <a:t>target ÷ context = result</a:t>
            </a:r>
          </a:p>
          <a:p>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99592" y="404664"/>
            <a:ext cx="7200800" cy="3416320"/>
          </a:xfrm>
          <a:prstGeom prst="rect">
            <a:avLst/>
          </a:prstGeom>
          <a:noFill/>
        </p:spPr>
        <p:txBody>
          <a:bodyPr wrap="square" rtlCol="0">
            <a:spAutoFit/>
          </a:bodyPr>
          <a:lstStyle/>
          <a:p>
            <a:r>
              <a:rPr lang="en-GB" b="1" dirty="0" smtClean="0"/>
              <a:t>For example:</a:t>
            </a:r>
          </a:p>
          <a:p>
            <a:r>
              <a:rPr lang="cs-CZ" dirty="0" err="1" smtClean="0"/>
              <a:t>If</a:t>
            </a:r>
            <a:r>
              <a:rPr lang="cs-CZ" dirty="0" smtClean="0"/>
              <a:t> </a:t>
            </a:r>
            <a:r>
              <a:rPr lang="cs-CZ" dirty="0" err="1" smtClean="0"/>
              <a:t>there</a:t>
            </a:r>
            <a:r>
              <a:rPr lang="cs-CZ" dirty="0" smtClean="0"/>
              <a:t> </a:t>
            </a:r>
            <a:r>
              <a:rPr lang="cs-CZ" dirty="0" err="1" smtClean="0"/>
              <a:t>is</a:t>
            </a:r>
            <a:r>
              <a:rPr lang="cs-CZ" dirty="0" smtClean="0"/>
              <a:t> </a:t>
            </a:r>
            <a:r>
              <a:rPr lang="en-GB" dirty="0" smtClean="0"/>
              <a:t>the </a:t>
            </a:r>
            <a:r>
              <a:rPr lang="en-GB" dirty="0" smtClean="0"/>
              <a:t>normal context for the body font size is 16 pixels. If the designer specifies that the H1 should be 24 pixels, you can calculate the following:</a:t>
            </a:r>
          </a:p>
          <a:p>
            <a:endParaRPr lang="en-GB" dirty="0" smtClean="0"/>
          </a:p>
          <a:p>
            <a:r>
              <a:rPr lang="en-GB" dirty="0" smtClean="0"/>
              <a:t>24 ÷ 16 = 1.5</a:t>
            </a:r>
          </a:p>
          <a:p>
            <a:endParaRPr lang="en-GB" dirty="0" smtClean="0"/>
          </a:p>
          <a:p>
            <a:r>
              <a:rPr lang="en-GB" dirty="0" smtClean="0"/>
              <a:t>This results in the following CSS style:</a:t>
            </a:r>
          </a:p>
          <a:p>
            <a:r>
              <a:rPr lang="en-GB" sz="1600" dirty="0" smtClean="0">
                <a:latin typeface="Courier New" pitchFamily="49" charset="0"/>
                <a:cs typeface="Courier New" pitchFamily="49" charset="0"/>
              </a:rPr>
              <a:t>h1{         </a:t>
            </a:r>
          </a:p>
          <a:p>
            <a:r>
              <a:rPr lang="en-GB" sz="1600" dirty="0" smtClean="0">
                <a:latin typeface="Courier New" pitchFamily="49" charset="0"/>
                <a:cs typeface="Courier New" pitchFamily="49" charset="0"/>
              </a:rPr>
              <a:t>	font-size: 1.5em;   </a:t>
            </a:r>
          </a:p>
          <a:p>
            <a:r>
              <a:rPr lang="en-GB" sz="1600" dirty="0" smtClean="0">
                <a:latin typeface="Courier New" pitchFamily="49" charset="0"/>
                <a:cs typeface="Courier New" pitchFamily="49" charset="0"/>
              </a:rPr>
              <a:t>    }</a:t>
            </a:r>
          </a:p>
          <a:p>
            <a:endParaRPr lang="en-GB"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7584" y="332656"/>
            <a:ext cx="7200800" cy="5539978"/>
          </a:xfrm>
          <a:prstGeom prst="rect">
            <a:avLst/>
          </a:prstGeom>
          <a:noFill/>
        </p:spPr>
        <p:txBody>
          <a:bodyPr wrap="square" rtlCol="0">
            <a:spAutoFit/>
          </a:bodyPr>
          <a:lstStyle/>
          <a:p>
            <a:r>
              <a:rPr lang="cs-CZ" b="1" dirty="0" err="1" smtClean="0"/>
              <a:t>Convert</a:t>
            </a:r>
            <a:r>
              <a:rPr lang="cs-CZ" b="1" dirty="0" smtClean="0"/>
              <a:t> font </a:t>
            </a:r>
            <a:r>
              <a:rPr lang="cs-CZ" b="1" dirty="0" err="1" smtClean="0"/>
              <a:t>sizes</a:t>
            </a:r>
            <a:r>
              <a:rPr lang="cs-CZ" b="1" dirty="0" smtClean="0"/>
              <a:t> </a:t>
            </a:r>
            <a:r>
              <a:rPr lang="cs-CZ" b="1" dirty="0" err="1" smtClean="0"/>
              <a:t>from</a:t>
            </a:r>
            <a:r>
              <a:rPr lang="cs-CZ" b="1" dirty="0" smtClean="0"/>
              <a:t> </a:t>
            </a:r>
            <a:r>
              <a:rPr lang="cs-CZ" b="1" dirty="0" err="1" smtClean="0"/>
              <a:t>pixels</a:t>
            </a:r>
            <a:r>
              <a:rPr lang="cs-CZ" b="1" dirty="0" smtClean="0"/>
              <a:t> to ems</a:t>
            </a:r>
          </a:p>
          <a:p>
            <a:r>
              <a:rPr lang="cs-CZ" dirty="0" err="1" smtClean="0"/>
              <a:t>Pixels</a:t>
            </a:r>
            <a:r>
              <a:rPr lang="cs-CZ" dirty="0" smtClean="0"/>
              <a:t> are </a:t>
            </a:r>
            <a:r>
              <a:rPr lang="cs-CZ" dirty="0" err="1" smtClean="0"/>
              <a:t>used</a:t>
            </a:r>
            <a:r>
              <a:rPr lang="cs-CZ" dirty="0" smtClean="0"/>
              <a:t> </a:t>
            </a:r>
            <a:r>
              <a:rPr lang="cs-CZ" dirty="0" err="1" smtClean="0"/>
              <a:t>for</a:t>
            </a:r>
            <a:r>
              <a:rPr lang="cs-CZ" dirty="0" smtClean="0"/>
              <a:t> </a:t>
            </a:r>
            <a:r>
              <a:rPr lang="cs-CZ" dirty="0" err="1" smtClean="0"/>
              <a:t>fixed</a:t>
            </a:r>
            <a:r>
              <a:rPr lang="cs-CZ" dirty="0" smtClean="0"/>
              <a:t> </a:t>
            </a:r>
            <a:r>
              <a:rPr lang="cs-CZ" dirty="0" err="1" smtClean="0"/>
              <a:t>layouts</a:t>
            </a:r>
            <a:r>
              <a:rPr lang="cs-CZ" dirty="0" smtClean="0"/>
              <a:t> </a:t>
            </a:r>
            <a:r>
              <a:rPr lang="cs-CZ" dirty="0" err="1" smtClean="0"/>
              <a:t>and</a:t>
            </a:r>
            <a:r>
              <a:rPr lang="cs-CZ" dirty="0" smtClean="0"/>
              <a:t> ems are </a:t>
            </a:r>
            <a:r>
              <a:rPr lang="cs-CZ" dirty="0" err="1" smtClean="0"/>
              <a:t>used</a:t>
            </a:r>
            <a:r>
              <a:rPr lang="cs-CZ" dirty="0" smtClean="0"/>
              <a:t> </a:t>
            </a:r>
            <a:r>
              <a:rPr lang="cs-CZ" dirty="0" err="1" smtClean="0"/>
              <a:t>for</a:t>
            </a:r>
            <a:r>
              <a:rPr lang="cs-CZ" dirty="0" smtClean="0"/>
              <a:t> </a:t>
            </a:r>
            <a:r>
              <a:rPr lang="cs-CZ" dirty="0" err="1" smtClean="0"/>
              <a:t>responsive</a:t>
            </a:r>
            <a:r>
              <a:rPr lang="cs-CZ" dirty="0" smtClean="0"/>
              <a:t> </a:t>
            </a:r>
            <a:r>
              <a:rPr lang="cs-CZ" dirty="0" err="1" smtClean="0"/>
              <a:t>layouts</a:t>
            </a:r>
            <a:r>
              <a:rPr lang="cs-CZ" dirty="0" smtClean="0"/>
              <a:t>, </a:t>
            </a:r>
            <a:r>
              <a:rPr lang="cs-CZ" dirty="0" err="1" smtClean="0"/>
              <a:t>since</a:t>
            </a:r>
            <a:r>
              <a:rPr lang="cs-CZ" dirty="0" smtClean="0"/>
              <a:t> ems are a much more </a:t>
            </a:r>
            <a:r>
              <a:rPr lang="cs-CZ" dirty="0" err="1" smtClean="0"/>
              <a:t>scalable</a:t>
            </a:r>
            <a:r>
              <a:rPr lang="cs-CZ" dirty="0" smtClean="0"/>
              <a:t> unit</a:t>
            </a:r>
            <a:r>
              <a:rPr lang="cs-CZ" dirty="0" smtClean="0"/>
              <a:t>.</a:t>
            </a:r>
          </a:p>
          <a:p>
            <a:endParaRPr lang="cs-CZ" dirty="0" smtClean="0"/>
          </a:p>
          <a:p>
            <a:r>
              <a:rPr lang="cs-CZ" sz="1600" dirty="0" smtClean="0">
                <a:latin typeface="Courier New" pitchFamily="49" charset="0"/>
                <a:cs typeface="Courier New" pitchFamily="49" charset="0"/>
              </a:rPr>
              <a:t>h1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24px; } =&gt; h1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1.500em; }</a:t>
            </a:r>
          </a:p>
          <a:p>
            <a:endParaRPr lang="cs-CZ" dirty="0" smtClean="0"/>
          </a:p>
          <a:p>
            <a:r>
              <a:rPr lang="cs-CZ" dirty="0" smtClean="0"/>
              <a:t>TARGET / CONTEXT = RESULT</a:t>
            </a:r>
            <a:br>
              <a:rPr lang="cs-CZ" dirty="0" smtClean="0"/>
            </a:br>
            <a:r>
              <a:rPr lang="cs-CZ" dirty="0" smtClean="0"/>
              <a:t>24px / 16px = 1.500em</a:t>
            </a:r>
            <a:br>
              <a:rPr lang="cs-CZ" dirty="0" smtClean="0"/>
            </a:br>
            <a:r>
              <a:rPr lang="cs-CZ" dirty="0" err="1" smtClean="0"/>
              <a:t>Context</a:t>
            </a:r>
            <a:r>
              <a:rPr lang="cs-CZ" dirty="0" smtClean="0"/>
              <a:t> in </a:t>
            </a:r>
            <a:r>
              <a:rPr lang="cs-CZ" dirty="0" err="1" smtClean="0"/>
              <a:t>this</a:t>
            </a:r>
            <a:r>
              <a:rPr lang="cs-CZ" dirty="0" smtClean="0"/>
              <a:t> case </a:t>
            </a:r>
            <a:r>
              <a:rPr lang="cs-CZ" dirty="0" err="1" smtClean="0"/>
              <a:t>will</a:t>
            </a:r>
            <a:r>
              <a:rPr lang="cs-CZ" dirty="0" smtClean="0"/>
              <a:t> </a:t>
            </a:r>
            <a:r>
              <a:rPr lang="cs-CZ" dirty="0" err="1" smtClean="0"/>
              <a:t>be</a:t>
            </a:r>
            <a:r>
              <a:rPr lang="cs-CZ" dirty="0" smtClean="0"/>
              <a:t> </a:t>
            </a:r>
            <a:r>
              <a:rPr lang="cs-CZ" dirty="0" err="1" smtClean="0"/>
              <a:t>the</a:t>
            </a:r>
            <a:r>
              <a:rPr lang="cs-CZ" dirty="0" smtClean="0"/>
              <a:t> standard default font </a:t>
            </a:r>
            <a:r>
              <a:rPr lang="cs-CZ" dirty="0" err="1" smtClean="0"/>
              <a:t>size</a:t>
            </a:r>
            <a:r>
              <a:rPr lang="cs-CZ" dirty="0" smtClean="0"/>
              <a:t> </a:t>
            </a:r>
            <a:r>
              <a:rPr lang="cs-CZ" dirty="0" err="1" smtClean="0"/>
              <a:t>for</a:t>
            </a:r>
            <a:r>
              <a:rPr lang="cs-CZ" dirty="0" smtClean="0"/>
              <a:t> </a:t>
            </a:r>
            <a:r>
              <a:rPr lang="cs-CZ" dirty="0" err="1" smtClean="0"/>
              <a:t>browsers</a:t>
            </a:r>
            <a:r>
              <a:rPr lang="cs-CZ" dirty="0" smtClean="0"/>
              <a:t>, </a:t>
            </a:r>
            <a:r>
              <a:rPr lang="cs-CZ" dirty="0" err="1" smtClean="0"/>
              <a:t>which</a:t>
            </a:r>
            <a:r>
              <a:rPr lang="cs-CZ" dirty="0" smtClean="0"/>
              <a:t> </a:t>
            </a:r>
            <a:r>
              <a:rPr lang="cs-CZ" dirty="0" err="1" smtClean="0"/>
              <a:t>is</a:t>
            </a:r>
            <a:r>
              <a:rPr lang="cs-CZ" dirty="0" smtClean="0"/>
              <a:t> 16px.</a:t>
            </a:r>
          </a:p>
          <a:p>
            <a:endParaRPr lang="cs-CZ" dirty="0" smtClean="0"/>
          </a:p>
          <a:p>
            <a:r>
              <a:rPr lang="cs-CZ" dirty="0" err="1" smtClean="0"/>
              <a:t>When</a:t>
            </a:r>
            <a:r>
              <a:rPr lang="cs-CZ" dirty="0" smtClean="0"/>
              <a:t> </a:t>
            </a:r>
            <a:r>
              <a:rPr lang="cs-CZ" dirty="0" err="1" smtClean="0"/>
              <a:t>an</a:t>
            </a:r>
            <a:r>
              <a:rPr lang="cs-CZ" dirty="0" smtClean="0"/>
              <a:t> HTML </a:t>
            </a:r>
            <a:r>
              <a:rPr lang="cs-CZ" dirty="0" err="1" smtClean="0"/>
              <a:t>tag</a:t>
            </a:r>
            <a:r>
              <a:rPr lang="cs-CZ" dirty="0" smtClean="0"/>
              <a:t> </a:t>
            </a:r>
            <a:r>
              <a:rPr lang="cs-CZ" dirty="0" err="1" smtClean="0"/>
              <a:t>is</a:t>
            </a:r>
            <a:r>
              <a:rPr lang="cs-CZ" dirty="0" smtClean="0"/>
              <a:t> </a:t>
            </a:r>
            <a:r>
              <a:rPr lang="cs-CZ" dirty="0" err="1" smtClean="0"/>
              <a:t>nested</a:t>
            </a:r>
            <a:r>
              <a:rPr lang="cs-CZ" dirty="0" smtClean="0"/>
              <a:t>, </a:t>
            </a:r>
            <a:r>
              <a:rPr lang="cs-CZ" dirty="0" err="1" smtClean="0"/>
              <a:t>however</a:t>
            </a:r>
            <a:r>
              <a:rPr lang="cs-CZ" dirty="0" smtClean="0"/>
              <a:t>, </a:t>
            </a:r>
            <a:r>
              <a:rPr lang="cs-CZ" dirty="0" err="1" smtClean="0"/>
              <a:t>the</a:t>
            </a:r>
            <a:r>
              <a:rPr lang="cs-CZ" dirty="0" smtClean="0"/>
              <a:t> </a:t>
            </a:r>
            <a:r>
              <a:rPr lang="cs-CZ" dirty="0" err="1" smtClean="0"/>
              <a:t>context</a:t>
            </a:r>
            <a:r>
              <a:rPr lang="cs-CZ" dirty="0" smtClean="0"/>
              <a:t> </a:t>
            </a:r>
            <a:r>
              <a:rPr lang="cs-CZ" dirty="0" err="1" smtClean="0"/>
              <a:t>changes</a:t>
            </a:r>
            <a:r>
              <a:rPr lang="cs-CZ" dirty="0" smtClean="0"/>
              <a:t> to </a:t>
            </a:r>
            <a:r>
              <a:rPr lang="cs-CZ" dirty="0" err="1" smtClean="0"/>
              <a:t>the</a:t>
            </a:r>
            <a:r>
              <a:rPr lang="cs-CZ" dirty="0" smtClean="0"/>
              <a:t> element </a:t>
            </a:r>
            <a:r>
              <a:rPr lang="cs-CZ" dirty="0" err="1" smtClean="0"/>
              <a:t>it</a:t>
            </a:r>
            <a:r>
              <a:rPr lang="cs-CZ" dirty="0" smtClean="0"/>
              <a:t> </a:t>
            </a:r>
            <a:r>
              <a:rPr lang="cs-CZ" dirty="0" err="1" smtClean="0"/>
              <a:t>is</a:t>
            </a:r>
            <a:r>
              <a:rPr lang="cs-CZ" dirty="0" smtClean="0"/>
              <a:t> </a:t>
            </a:r>
            <a:r>
              <a:rPr lang="cs-CZ" dirty="0" err="1" smtClean="0"/>
              <a:t>nested</a:t>
            </a:r>
            <a:r>
              <a:rPr lang="cs-CZ" dirty="0" smtClean="0"/>
              <a:t> in.</a:t>
            </a:r>
          </a:p>
          <a:p>
            <a:endParaRPr lang="cs-CZ" dirty="0" smtClean="0"/>
          </a:p>
          <a:p>
            <a:r>
              <a:rPr lang="cs-CZ" sz="1600" dirty="0" smtClean="0">
                <a:latin typeface="Courier New" pitchFamily="49" charset="0"/>
                <a:cs typeface="Courier New" pitchFamily="49" charset="0"/>
              </a:rPr>
              <a:t>h1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24px; } =&gt; h1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1.500em; }</a:t>
            </a:r>
            <a:br>
              <a:rPr lang="cs-CZ" sz="1600" dirty="0" smtClean="0">
                <a:latin typeface="Courier New" pitchFamily="49" charset="0"/>
                <a:cs typeface="Courier New" pitchFamily="49" charset="0"/>
              </a:rPr>
            </a:br>
            <a:r>
              <a:rPr lang="cs-CZ" sz="1600" dirty="0" smtClean="0">
                <a:latin typeface="Courier New" pitchFamily="49" charset="0"/>
                <a:cs typeface="Courier New" pitchFamily="49" charset="0"/>
              </a:rPr>
              <a:t>h1 a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18px; } =&gt; h1 a { font-</a:t>
            </a:r>
            <a:r>
              <a:rPr lang="cs-CZ" sz="1600" dirty="0" err="1" smtClean="0">
                <a:latin typeface="Courier New" pitchFamily="49" charset="0"/>
                <a:cs typeface="Courier New" pitchFamily="49" charset="0"/>
              </a:rPr>
              <a:t>size</a:t>
            </a:r>
            <a:r>
              <a:rPr lang="cs-CZ" sz="1600" dirty="0" smtClean="0">
                <a:latin typeface="Courier New" pitchFamily="49" charset="0"/>
                <a:cs typeface="Courier New" pitchFamily="49" charset="0"/>
              </a:rPr>
              <a:t>: 0.750em; }</a:t>
            </a:r>
          </a:p>
          <a:p>
            <a:endParaRPr lang="cs-CZ" dirty="0" smtClean="0"/>
          </a:p>
          <a:p>
            <a:r>
              <a:rPr lang="cs-CZ" dirty="0" smtClean="0"/>
              <a:t>TARGET / CONTEXT = RESULT</a:t>
            </a:r>
            <a:br>
              <a:rPr lang="cs-CZ" dirty="0" smtClean="0"/>
            </a:br>
            <a:r>
              <a:rPr lang="cs-CZ" dirty="0" smtClean="0"/>
              <a:t>18px / 24px = 0.750em</a:t>
            </a:r>
          </a:p>
          <a:p>
            <a:endParaRPr lang="en-GB"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251520" y="404664"/>
            <a:ext cx="8568952" cy="3970318"/>
          </a:xfrm>
          <a:prstGeom prst="rect">
            <a:avLst/>
          </a:prstGeom>
          <a:noFill/>
        </p:spPr>
        <p:txBody>
          <a:bodyPr wrap="square" rtlCol="0">
            <a:spAutoFit/>
          </a:bodyPr>
          <a:lstStyle/>
          <a:p>
            <a:r>
              <a:rPr lang="cs-CZ" b="1" dirty="0" err="1" smtClean="0"/>
              <a:t>Convert</a:t>
            </a:r>
            <a:r>
              <a:rPr lang="cs-CZ" b="1" dirty="0" smtClean="0"/>
              <a:t> set </a:t>
            </a:r>
            <a:r>
              <a:rPr lang="cs-CZ" b="1" dirty="0" err="1" smtClean="0"/>
              <a:t>widths</a:t>
            </a:r>
            <a:r>
              <a:rPr lang="cs-CZ" b="1" dirty="0" smtClean="0"/>
              <a:t> </a:t>
            </a:r>
            <a:r>
              <a:rPr lang="cs-CZ" b="1" dirty="0" err="1" smtClean="0"/>
              <a:t>from</a:t>
            </a:r>
            <a:r>
              <a:rPr lang="cs-CZ" b="1" dirty="0" smtClean="0"/>
              <a:t> </a:t>
            </a:r>
            <a:r>
              <a:rPr lang="cs-CZ" b="1" dirty="0" err="1" smtClean="0"/>
              <a:t>pixels</a:t>
            </a:r>
            <a:r>
              <a:rPr lang="cs-CZ" b="1" dirty="0" smtClean="0"/>
              <a:t> to </a:t>
            </a:r>
            <a:r>
              <a:rPr lang="cs-CZ" b="1" dirty="0" err="1" smtClean="0"/>
              <a:t>percentages</a:t>
            </a:r>
            <a:endParaRPr lang="cs-CZ" b="1" dirty="0" smtClean="0"/>
          </a:p>
          <a:p>
            <a:endParaRPr lang="cs-CZ" dirty="0" smtClean="0"/>
          </a:p>
          <a:p>
            <a:r>
              <a:rPr lang="cs-CZ" dirty="0" smtClean="0"/>
              <a:t>.</a:t>
            </a:r>
            <a:r>
              <a:rPr lang="cs-CZ" sz="1600" dirty="0" err="1" smtClean="0">
                <a:latin typeface="Courier New" pitchFamily="49" charset="0"/>
                <a:cs typeface="Courier New" pitchFamily="49" charset="0"/>
              </a:rPr>
              <a:t>container</a:t>
            </a:r>
            <a:r>
              <a:rPr lang="cs-CZ" sz="1600" dirty="0" smtClean="0">
                <a:latin typeface="Courier New" pitchFamily="49" charset="0"/>
                <a:cs typeface="Courier New" pitchFamily="49" charset="0"/>
              </a:rPr>
              <a:t>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1000px; } =&gt; .</a:t>
            </a:r>
            <a:r>
              <a:rPr lang="cs-CZ" sz="1600" dirty="0" err="1" smtClean="0">
                <a:latin typeface="Courier New" pitchFamily="49" charset="0"/>
                <a:cs typeface="Courier New" pitchFamily="49" charset="0"/>
              </a:rPr>
              <a:t>container</a:t>
            </a:r>
            <a:r>
              <a:rPr lang="cs-CZ" sz="1600" dirty="0" smtClean="0">
                <a:latin typeface="Courier New" pitchFamily="49" charset="0"/>
                <a:cs typeface="Courier New" pitchFamily="49" charset="0"/>
              </a:rPr>
              <a:t>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90%; </a:t>
            </a:r>
            <a:r>
              <a:rPr lang="cs-CZ" sz="1600" dirty="0" err="1" smtClean="0">
                <a:latin typeface="Courier New" pitchFamily="49" charset="0"/>
                <a:cs typeface="Courier New" pitchFamily="49" charset="0"/>
              </a:rPr>
              <a:t>max</a:t>
            </a:r>
            <a:r>
              <a:rPr lang="cs-CZ" sz="1600" dirty="0" smtClean="0">
                <a:latin typeface="Courier New" pitchFamily="49" charset="0"/>
                <a:cs typeface="Courier New" pitchFamily="49" charset="0"/>
              </a:rPr>
              <a:t>-</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1000px; }</a:t>
            </a:r>
          </a:p>
          <a:p>
            <a:r>
              <a:rPr lang="cs-CZ" dirty="0" smtClean="0"/>
              <a:t/>
            </a:r>
            <a:br>
              <a:rPr lang="cs-CZ" dirty="0" smtClean="0"/>
            </a:br>
            <a:r>
              <a:rPr lang="cs-CZ" dirty="0" smtClean="0"/>
              <a:t>90% </a:t>
            </a:r>
            <a:r>
              <a:rPr lang="cs-CZ" dirty="0" err="1" smtClean="0"/>
              <a:t>so</a:t>
            </a:r>
            <a:r>
              <a:rPr lang="cs-CZ" dirty="0" smtClean="0"/>
              <a:t> </a:t>
            </a:r>
            <a:r>
              <a:rPr lang="cs-CZ" dirty="0" err="1" smtClean="0"/>
              <a:t>that</a:t>
            </a:r>
            <a:r>
              <a:rPr lang="cs-CZ" dirty="0" smtClean="0"/>
              <a:t> </a:t>
            </a:r>
            <a:r>
              <a:rPr lang="cs-CZ" dirty="0" err="1" smtClean="0"/>
              <a:t>there</a:t>
            </a:r>
            <a:r>
              <a:rPr lang="cs-CZ" dirty="0" smtClean="0"/>
              <a:t> </a:t>
            </a:r>
            <a:r>
              <a:rPr lang="cs-CZ" dirty="0" err="1" smtClean="0"/>
              <a:t>is</a:t>
            </a:r>
            <a:r>
              <a:rPr lang="cs-CZ" dirty="0" smtClean="0"/>
              <a:t> </a:t>
            </a:r>
            <a:r>
              <a:rPr lang="cs-CZ" dirty="0" err="1" smtClean="0"/>
              <a:t>some</a:t>
            </a:r>
            <a:r>
              <a:rPr lang="cs-CZ" dirty="0" smtClean="0"/>
              <a:t> </a:t>
            </a:r>
            <a:r>
              <a:rPr lang="cs-CZ" dirty="0" err="1" smtClean="0"/>
              <a:t>margin</a:t>
            </a:r>
            <a:r>
              <a:rPr lang="cs-CZ" dirty="0" smtClean="0"/>
              <a:t> </a:t>
            </a:r>
            <a:r>
              <a:rPr lang="cs-CZ" dirty="0" err="1" smtClean="0"/>
              <a:t>between</a:t>
            </a:r>
            <a:r>
              <a:rPr lang="cs-CZ" dirty="0" smtClean="0"/>
              <a:t> </a:t>
            </a:r>
            <a:r>
              <a:rPr lang="cs-CZ" dirty="0" err="1" smtClean="0"/>
              <a:t>the</a:t>
            </a:r>
            <a:r>
              <a:rPr lang="cs-CZ" dirty="0" smtClean="0"/>
              <a:t> </a:t>
            </a:r>
            <a:r>
              <a:rPr lang="cs-CZ" dirty="0" err="1" smtClean="0"/>
              <a:t>browser</a:t>
            </a:r>
            <a:r>
              <a:rPr lang="cs-CZ" dirty="0" smtClean="0"/>
              <a:t> </a:t>
            </a:r>
            <a:r>
              <a:rPr lang="cs-CZ" dirty="0" err="1" smtClean="0"/>
              <a:t>and</a:t>
            </a:r>
            <a:r>
              <a:rPr lang="cs-CZ" dirty="0" smtClean="0"/>
              <a:t> </a:t>
            </a:r>
            <a:r>
              <a:rPr lang="cs-CZ" dirty="0" err="1" smtClean="0"/>
              <a:t>the</a:t>
            </a:r>
            <a:r>
              <a:rPr lang="cs-CZ" dirty="0" smtClean="0"/>
              <a:t> </a:t>
            </a:r>
            <a:r>
              <a:rPr lang="cs-CZ" dirty="0" err="1" smtClean="0"/>
              <a:t>content</a:t>
            </a:r>
            <a:r>
              <a:rPr lang="cs-CZ" dirty="0" smtClean="0"/>
              <a:t>.</a:t>
            </a:r>
            <a:br>
              <a:rPr lang="cs-CZ" dirty="0" smtClean="0"/>
            </a:br>
            <a:r>
              <a:rPr lang="cs-CZ" dirty="0" smtClean="0"/>
              <a:t>Max-</a:t>
            </a:r>
            <a:r>
              <a:rPr lang="cs-CZ" dirty="0" err="1" smtClean="0"/>
              <a:t>width</a:t>
            </a:r>
            <a:r>
              <a:rPr lang="cs-CZ" dirty="0" smtClean="0"/>
              <a:t> to </a:t>
            </a:r>
            <a:r>
              <a:rPr lang="cs-CZ" dirty="0" err="1" smtClean="0"/>
              <a:t>make</a:t>
            </a:r>
            <a:r>
              <a:rPr lang="cs-CZ" dirty="0" smtClean="0"/>
              <a:t> </a:t>
            </a:r>
            <a:r>
              <a:rPr lang="cs-CZ" dirty="0" err="1" smtClean="0"/>
              <a:t>sure</a:t>
            </a:r>
            <a:r>
              <a:rPr lang="cs-CZ" dirty="0" smtClean="0"/>
              <a:t> </a:t>
            </a:r>
            <a:r>
              <a:rPr lang="cs-CZ" dirty="0" err="1" smtClean="0"/>
              <a:t>it</a:t>
            </a:r>
            <a:r>
              <a:rPr lang="cs-CZ" dirty="0" smtClean="0"/>
              <a:t> </a:t>
            </a:r>
            <a:r>
              <a:rPr lang="cs-CZ" dirty="0" err="1" smtClean="0"/>
              <a:t>doesn’t</a:t>
            </a:r>
            <a:r>
              <a:rPr lang="cs-CZ" dirty="0" smtClean="0"/>
              <a:t> </a:t>
            </a:r>
            <a:r>
              <a:rPr lang="cs-CZ" dirty="0" err="1" smtClean="0"/>
              <a:t>scale</a:t>
            </a:r>
            <a:r>
              <a:rPr lang="cs-CZ" dirty="0" smtClean="0"/>
              <a:t> </a:t>
            </a:r>
            <a:r>
              <a:rPr lang="cs-CZ" dirty="0" err="1" smtClean="0"/>
              <a:t>up</a:t>
            </a:r>
            <a:r>
              <a:rPr lang="cs-CZ" dirty="0" smtClean="0"/>
              <a:t>.</a:t>
            </a:r>
          </a:p>
          <a:p>
            <a:endParaRPr lang="cs-CZ" dirty="0" smtClean="0"/>
          </a:p>
          <a:p>
            <a:r>
              <a:rPr lang="cs-CZ" sz="1600" dirty="0" smtClean="0">
                <a:latin typeface="Courier New" pitchFamily="49" charset="0"/>
                <a:cs typeface="Courier New" pitchFamily="49" charset="0"/>
              </a:rPr>
              <a:t>.grid1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915px; } =&gt; .grid1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91.5%; } /*915px*/</a:t>
            </a:r>
            <a:br>
              <a:rPr lang="cs-CZ" sz="1600" dirty="0" smtClean="0">
                <a:latin typeface="Courier New" pitchFamily="49" charset="0"/>
                <a:cs typeface="Courier New" pitchFamily="49" charset="0"/>
              </a:rPr>
            </a:br>
            <a:r>
              <a:rPr lang="cs-CZ" sz="1600" dirty="0" smtClean="0">
                <a:latin typeface="Courier New" pitchFamily="49" charset="0"/>
                <a:cs typeface="Courier New" pitchFamily="49" charset="0"/>
              </a:rPr>
              <a:t>.grid2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1000px; } =&gt; .grid1 {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100%; } /*1000px*/</a:t>
            </a:r>
          </a:p>
          <a:p>
            <a:endParaRPr lang="cs-CZ" dirty="0" smtClean="0"/>
          </a:p>
          <a:p>
            <a:r>
              <a:rPr lang="cs-CZ" dirty="0" smtClean="0"/>
              <a:t>TARGET / CONTEXT = RESULT</a:t>
            </a:r>
            <a:br>
              <a:rPr lang="cs-CZ" dirty="0" smtClean="0"/>
            </a:br>
            <a:r>
              <a:rPr lang="cs-CZ" dirty="0" smtClean="0"/>
              <a:t>915px / 1000px = 0.915 * 100 = 91.5%</a:t>
            </a:r>
          </a:p>
          <a:p>
            <a:endParaRPr lang="en-GB"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4"/>
          <p:cNvSpPr txBox="1"/>
          <p:nvPr/>
        </p:nvSpPr>
        <p:spPr>
          <a:xfrm>
            <a:off x="251520" y="404664"/>
            <a:ext cx="8568952" cy="3939540"/>
          </a:xfrm>
          <a:prstGeom prst="rect">
            <a:avLst/>
          </a:prstGeom>
          <a:noFill/>
        </p:spPr>
        <p:txBody>
          <a:bodyPr wrap="square" rtlCol="0">
            <a:spAutoFit/>
          </a:bodyPr>
          <a:lstStyle/>
          <a:p>
            <a:r>
              <a:rPr lang="cs-CZ" b="1" dirty="0" err="1" smtClean="0"/>
              <a:t>Creating</a:t>
            </a:r>
            <a:r>
              <a:rPr lang="cs-CZ" b="1" dirty="0" smtClean="0"/>
              <a:t> </a:t>
            </a:r>
            <a:r>
              <a:rPr lang="cs-CZ" b="1" dirty="0" err="1" smtClean="0"/>
              <a:t>flexible</a:t>
            </a:r>
            <a:r>
              <a:rPr lang="cs-CZ" b="1" dirty="0" smtClean="0"/>
              <a:t> </a:t>
            </a:r>
            <a:r>
              <a:rPr lang="cs-CZ" b="1" dirty="0" err="1" smtClean="0"/>
              <a:t>margins</a:t>
            </a:r>
            <a:endParaRPr lang="cs-CZ" b="1" dirty="0" smtClean="0"/>
          </a:p>
          <a:p>
            <a:endParaRPr lang="cs-CZ" dirty="0" smtClean="0"/>
          </a:p>
          <a:p>
            <a:r>
              <a:rPr lang="cs-CZ" sz="1600" dirty="0" smtClean="0">
                <a:latin typeface="Courier New" pitchFamily="49" charset="0"/>
                <a:cs typeface="Courier New" pitchFamily="49" charset="0"/>
              </a:rPr>
              <a:t>.element1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100%; /*640px*/}</a:t>
            </a:r>
            <a:br>
              <a:rPr lang="cs-CZ" sz="1600" dirty="0" smtClean="0">
                <a:latin typeface="Courier New" pitchFamily="49" charset="0"/>
                <a:cs typeface="Courier New" pitchFamily="49" charset="0"/>
              </a:rPr>
            </a:br>
            <a:r>
              <a:rPr lang="cs-CZ" sz="1600" dirty="0" smtClean="0">
                <a:latin typeface="Courier New" pitchFamily="49" charset="0"/>
                <a:cs typeface="Courier New" pitchFamily="49" charset="0"/>
              </a:rPr>
              <a:t>.element2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80%; </a:t>
            </a:r>
            <a:r>
              <a:rPr lang="cs-CZ" sz="1600" dirty="0" err="1" smtClean="0">
                <a:latin typeface="Courier New" pitchFamily="49" charset="0"/>
                <a:cs typeface="Courier New" pitchFamily="49" charset="0"/>
              </a:rPr>
              <a:t>margin</a:t>
            </a:r>
            <a:r>
              <a:rPr lang="cs-CZ" sz="1600" dirty="0" smtClean="0">
                <a:latin typeface="Courier New" pitchFamily="49" charset="0"/>
                <a:cs typeface="Courier New" pitchFamily="49" charset="0"/>
              </a:rPr>
              <a:t>: 10px; } =&gt;  .element2 {</a:t>
            </a:r>
            <a:r>
              <a:rPr lang="cs-CZ" sz="1600" dirty="0" err="1" smtClean="0">
                <a:latin typeface="Courier New" pitchFamily="49" charset="0"/>
                <a:cs typeface="Courier New" pitchFamily="49" charset="0"/>
              </a:rPr>
              <a:t>width</a:t>
            </a:r>
            <a:r>
              <a:rPr lang="cs-CZ" sz="1600" dirty="0" smtClean="0">
                <a:latin typeface="Courier New" pitchFamily="49" charset="0"/>
                <a:cs typeface="Courier New" pitchFamily="49" charset="0"/>
              </a:rPr>
              <a:t>: 80%; </a:t>
            </a:r>
            <a:r>
              <a:rPr lang="cs-CZ" sz="1600" dirty="0" err="1" smtClean="0">
                <a:latin typeface="Courier New" pitchFamily="49" charset="0"/>
                <a:cs typeface="Courier New" pitchFamily="49" charset="0"/>
              </a:rPr>
              <a:t>margin</a:t>
            </a:r>
            <a:r>
              <a:rPr lang="cs-CZ" sz="1600" dirty="0" smtClean="0">
                <a:latin typeface="Courier New" pitchFamily="49" charset="0"/>
                <a:cs typeface="Courier New" pitchFamily="49" charset="0"/>
              </a:rPr>
              <a:t>: 1.5625%; }</a:t>
            </a:r>
          </a:p>
          <a:p>
            <a:endParaRPr lang="cs-CZ" dirty="0" smtClean="0"/>
          </a:p>
          <a:p>
            <a:r>
              <a:rPr lang="cs-CZ" dirty="0" smtClean="0"/>
              <a:t>TARGET </a:t>
            </a:r>
            <a:r>
              <a:rPr lang="cs-CZ" dirty="0" smtClean="0"/>
              <a:t>/ CONTEXT = RESULT</a:t>
            </a:r>
            <a:br>
              <a:rPr lang="cs-CZ" dirty="0" smtClean="0"/>
            </a:br>
            <a:endParaRPr lang="cs-CZ" dirty="0" smtClean="0"/>
          </a:p>
          <a:p>
            <a:r>
              <a:rPr lang="cs-CZ" dirty="0" err="1" smtClean="0"/>
              <a:t>Context</a:t>
            </a:r>
            <a:r>
              <a:rPr lang="cs-CZ" dirty="0" smtClean="0"/>
              <a:t> </a:t>
            </a:r>
            <a:r>
              <a:rPr lang="cs-CZ" dirty="0" smtClean="0"/>
              <a:t>in </a:t>
            </a:r>
            <a:r>
              <a:rPr lang="cs-CZ" dirty="0" err="1" smtClean="0"/>
              <a:t>this</a:t>
            </a:r>
            <a:r>
              <a:rPr lang="cs-CZ" dirty="0" smtClean="0"/>
              <a:t> case </a:t>
            </a:r>
            <a:r>
              <a:rPr lang="cs-CZ" dirty="0" err="1" smtClean="0"/>
              <a:t>is</a:t>
            </a:r>
            <a:r>
              <a:rPr lang="cs-CZ" dirty="0" smtClean="0"/>
              <a:t> </a:t>
            </a:r>
            <a:r>
              <a:rPr lang="cs-CZ" dirty="0" err="1" smtClean="0"/>
              <a:t>the</a:t>
            </a:r>
            <a:r>
              <a:rPr lang="cs-CZ" dirty="0" smtClean="0"/>
              <a:t> </a:t>
            </a:r>
            <a:r>
              <a:rPr lang="cs-CZ" dirty="0" err="1" smtClean="0"/>
              <a:t>width</a:t>
            </a:r>
            <a:r>
              <a:rPr lang="cs-CZ" dirty="0" smtClean="0"/>
              <a:t> </a:t>
            </a:r>
            <a:r>
              <a:rPr lang="cs-CZ" dirty="0" err="1" smtClean="0"/>
              <a:t>of</a:t>
            </a:r>
            <a:r>
              <a:rPr lang="cs-CZ" dirty="0" smtClean="0"/>
              <a:t> </a:t>
            </a:r>
            <a:r>
              <a:rPr lang="cs-CZ" dirty="0" err="1" smtClean="0"/>
              <a:t>the</a:t>
            </a:r>
            <a:r>
              <a:rPr lang="cs-CZ" dirty="0" smtClean="0"/>
              <a:t> element’s </a:t>
            </a:r>
            <a:r>
              <a:rPr lang="cs-CZ" dirty="0" err="1" smtClean="0"/>
              <a:t>container</a:t>
            </a:r>
            <a:r>
              <a:rPr lang="cs-CZ" dirty="0" smtClean="0"/>
              <a:t/>
            </a:r>
            <a:br>
              <a:rPr lang="cs-CZ" dirty="0" smtClean="0"/>
            </a:br>
            <a:r>
              <a:rPr lang="cs-CZ" dirty="0" smtClean="0"/>
              <a:t>10px / 640px = 0.015625 * 100 = 1.5625%</a:t>
            </a:r>
          </a:p>
          <a:p>
            <a:endParaRPr lang="cs-CZ" b="1" dirty="0" smtClean="0"/>
          </a:p>
          <a:p>
            <a:endParaRPr lang="cs-CZ" b="1" dirty="0" smtClean="0"/>
          </a:p>
          <a:p>
            <a:endParaRPr lang="cs-CZ" b="1" dirty="0" smtClean="0"/>
          </a:p>
          <a:p>
            <a:endParaRPr lang="en-GB"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3" cstate="print"/>
          <a:srcRect l="19370" t="14391" r="46317" b="18672"/>
          <a:stretch>
            <a:fillRect/>
          </a:stretch>
        </p:blipFill>
        <p:spPr bwMode="auto">
          <a:xfrm>
            <a:off x="827584" y="548680"/>
            <a:ext cx="4464496" cy="4896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3" cstate="print"/>
          <a:srcRect l="19370" t="22640" r="51298" b="24204"/>
          <a:stretch>
            <a:fillRect/>
          </a:stretch>
        </p:blipFill>
        <p:spPr bwMode="auto">
          <a:xfrm>
            <a:off x="683568" y="476672"/>
            <a:ext cx="4092976" cy="5328592"/>
          </a:xfrm>
          <a:prstGeom prst="rect">
            <a:avLst/>
          </a:prstGeom>
          <a:noFill/>
          <a:ln w="9525">
            <a:noFill/>
            <a:miter lim="800000"/>
            <a:headEnd/>
            <a:tailEnd/>
          </a:ln>
        </p:spPr>
      </p:pic>
      <p:pic>
        <p:nvPicPr>
          <p:cNvPr id="36867" name="Picture 3"/>
          <p:cNvPicPr>
            <a:picLocks noChangeAspect="1" noChangeArrowheads="1"/>
          </p:cNvPicPr>
          <p:nvPr/>
        </p:nvPicPr>
        <p:blipFill>
          <a:blip r:embed="rId4" cstate="print"/>
          <a:srcRect l="19924" t="20297" r="61813" b="27532"/>
          <a:stretch>
            <a:fillRect/>
          </a:stretch>
        </p:blipFill>
        <p:spPr bwMode="auto">
          <a:xfrm>
            <a:off x="4932040" y="404664"/>
            <a:ext cx="3312368" cy="5319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pPr algn="ctr"/>
            <a:r>
              <a:rPr lang="cs-CZ" dirty="0" err="1" smtClean="0"/>
              <a:t>Responsive</a:t>
            </a:r>
            <a:r>
              <a:rPr lang="cs-CZ" dirty="0" smtClean="0"/>
              <a:t> Design</a:t>
            </a:r>
            <a:endParaRPr lang="cs-CZ" dirty="0"/>
          </a:p>
        </p:txBody>
      </p:sp>
      <p:sp>
        <p:nvSpPr>
          <p:cNvPr id="3" name="Zástupný symbol pro obsah 2"/>
          <p:cNvSpPr>
            <a:spLocks noGrp="1"/>
          </p:cNvSpPr>
          <p:nvPr>
            <p:ph idx="1"/>
          </p:nvPr>
        </p:nvSpPr>
        <p:spPr/>
        <p:txBody>
          <a:bodyPr>
            <a:normAutofit/>
            <a:scene3d>
              <a:camera prst="orthographicFront">
                <a:rot lat="0" lon="0" rev="600000"/>
              </a:camera>
              <a:lightRig rig="threePt" dir="t"/>
            </a:scene3d>
            <a:sp3d>
              <a:bevelT w="38100" h="82550"/>
              <a:bevelB w="12700" prst="coolSlant"/>
            </a:sp3d>
          </a:bodyPr>
          <a:lstStyle/>
          <a:p>
            <a:pPr algn="ctr">
              <a:buNone/>
            </a:pPr>
            <a:r>
              <a:rPr lang="cs-CZ" sz="4000" dirty="0" err="1" smtClean="0"/>
              <a:t>is</a:t>
            </a:r>
            <a:endParaRPr lang="cs-CZ" sz="4000" dirty="0" smtClean="0"/>
          </a:p>
          <a:p>
            <a:pPr algn="ctr">
              <a:buNone/>
            </a:pPr>
            <a:endParaRPr lang="cs-CZ" sz="1600" dirty="0" smtClean="0">
              <a:latin typeface="Courier New" pitchFamily="49" charset="0"/>
              <a:cs typeface="Courier New" pitchFamily="49" charset="0"/>
            </a:endParaRPr>
          </a:p>
          <a:p>
            <a:pPr algn="ctr">
              <a:buNone/>
            </a:pPr>
            <a:r>
              <a:rPr lang="cs-CZ" sz="4000" dirty="0" err="1" smtClean="0"/>
              <a:t>the</a:t>
            </a:r>
            <a:r>
              <a:rPr lang="cs-CZ" sz="4000" dirty="0" smtClean="0"/>
              <a:t> </a:t>
            </a:r>
            <a:r>
              <a:rPr lang="cs-CZ" sz="4000" dirty="0" err="1" smtClean="0"/>
              <a:t>future</a:t>
            </a:r>
            <a:r>
              <a:rPr lang="cs-CZ" sz="4000" dirty="0" smtClean="0"/>
              <a:t> </a:t>
            </a:r>
            <a:r>
              <a:rPr lang="cs-CZ" sz="4000" dirty="0" err="1" smtClean="0"/>
              <a:t>of</a:t>
            </a:r>
            <a:r>
              <a:rPr lang="cs-CZ" sz="4000" dirty="0" smtClean="0"/>
              <a:t> </a:t>
            </a:r>
            <a:r>
              <a:rPr lang="cs-CZ" sz="4000" dirty="0" err="1" smtClean="0"/>
              <a:t>the</a:t>
            </a:r>
            <a:r>
              <a:rPr lang="cs-CZ" sz="4000" dirty="0" smtClean="0"/>
              <a:t> </a:t>
            </a:r>
            <a:r>
              <a:rPr lang="cs-CZ" sz="4000" strike="sngStrike" dirty="0" smtClean="0"/>
              <a:t>mobile</a:t>
            </a:r>
            <a:r>
              <a:rPr lang="cs-CZ" sz="4000" dirty="0" smtClean="0"/>
              <a:t> </a:t>
            </a:r>
            <a:r>
              <a:rPr lang="cs-CZ" sz="8000" b="1" dirty="0" smtClean="0"/>
              <a:t>web</a:t>
            </a:r>
            <a:endParaRPr lang="cs-CZ" sz="8000" b="1" dirty="0"/>
          </a:p>
        </p:txBody>
      </p:sp>
    </p:spTree>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p:cNvPicPr>
            <a:picLocks noChangeAspect="1" noChangeArrowheads="1"/>
          </p:cNvPicPr>
          <p:nvPr/>
        </p:nvPicPr>
        <p:blipFill>
          <a:blip r:embed="rId3" cstate="print"/>
          <a:srcRect l="18817" t="13781" r="44657" b="19282"/>
          <a:stretch>
            <a:fillRect/>
          </a:stretch>
        </p:blipFill>
        <p:spPr bwMode="auto">
          <a:xfrm>
            <a:off x="611560" y="620688"/>
            <a:ext cx="4752528" cy="4896544"/>
          </a:xfrm>
          <a:prstGeom prst="rect">
            <a:avLst/>
          </a:prstGeom>
          <a:noFill/>
          <a:ln w="9525">
            <a:noFill/>
            <a:miter lim="800000"/>
            <a:headEnd/>
            <a:tailEnd/>
          </a:ln>
        </p:spPr>
      </p:pic>
      <p:pic>
        <p:nvPicPr>
          <p:cNvPr id="37891" name="Picture 3"/>
          <p:cNvPicPr>
            <a:picLocks noChangeAspect="1" noChangeArrowheads="1"/>
          </p:cNvPicPr>
          <p:nvPr/>
        </p:nvPicPr>
        <p:blipFill>
          <a:blip r:embed="rId4" cstate="print"/>
          <a:srcRect l="19924" t="22640" r="41336" b="26173"/>
          <a:stretch>
            <a:fillRect/>
          </a:stretch>
        </p:blipFill>
        <p:spPr bwMode="auto">
          <a:xfrm>
            <a:off x="3779912" y="2060848"/>
            <a:ext cx="4680520" cy="338437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5" name="Picture 3"/>
          <p:cNvPicPr>
            <a:picLocks noChangeAspect="1" noChangeArrowheads="1"/>
          </p:cNvPicPr>
          <p:nvPr/>
        </p:nvPicPr>
        <p:blipFill>
          <a:blip r:embed="rId3" cstate="print"/>
          <a:srcRect l="20477" t="16734" r="59046" b="21251"/>
          <a:stretch>
            <a:fillRect/>
          </a:stretch>
        </p:blipFill>
        <p:spPr bwMode="auto">
          <a:xfrm>
            <a:off x="755576" y="548680"/>
            <a:ext cx="2952328" cy="5328592"/>
          </a:xfrm>
          <a:prstGeom prst="rect">
            <a:avLst/>
          </a:prstGeom>
          <a:noFill/>
          <a:ln w="9525">
            <a:noFill/>
            <a:miter lim="800000"/>
            <a:headEnd/>
            <a:tailEnd/>
          </a:ln>
        </p:spPr>
      </p:pic>
      <p:pic>
        <p:nvPicPr>
          <p:cNvPr id="38916" name="Picture 4"/>
          <p:cNvPicPr>
            <a:picLocks noChangeAspect="1" noChangeArrowheads="1"/>
          </p:cNvPicPr>
          <p:nvPr/>
        </p:nvPicPr>
        <p:blipFill>
          <a:blip r:embed="rId4" cstate="print"/>
          <a:srcRect l="19370" t="37031" r="42996" b="43282"/>
          <a:stretch>
            <a:fillRect/>
          </a:stretch>
        </p:blipFill>
        <p:spPr bwMode="auto">
          <a:xfrm>
            <a:off x="2987824" y="1628800"/>
            <a:ext cx="5760640" cy="302433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43608" y="260648"/>
            <a:ext cx="6768752" cy="2246769"/>
          </a:xfrm>
          <a:prstGeom prst="rect">
            <a:avLst/>
          </a:prstGeom>
          <a:noFill/>
        </p:spPr>
        <p:txBody>
          <a:bodyPr wrap="square" rtlCol="0">
            <a:spAutoFit/>
          </a:bodyPr>
          <a:lstStyle/>
          <a:p>
            <a:r>
              <a:rPr lang="en-GB" sz="2400" b="1" dirty="0" smtClean="0"/>
              <a:t>Flexible Images and </a:t>
            </a:r>
            <a:r>
              <a:rPr lang="en-GB" sz="2400" b="1" dirty="0" smtClean="0"/>
              <a:t>Media</a:t>
            </a:r>
            <a:r>
              <a:rPr lang="cs-CZ" sz="2400" b="1" dirty="0" smtClean="0"/>
              <a:t> (</a:t>
            </a:r>
            <a:r>
              <a:rPr lang="cs-CZ" sz="2400" b="1" dirty="0" err="1" smtClean="0"/>
              <a:t>scalable</a:t>
            </a:r>
            <a:r>
              <a:rPr lang="cs-CZ" sz="2400" b="1" dirty="0" smtClean="0"/>
              <a:t>)</a:t>
            </a:r>
            <a:endParaRPr lang="en-GB" sz="2400" b="1" dirty="0" smtClean="0"/>
          </a:p>
          <a:p>
            <a:endParaRPr lang="en-GB" dirty="0" smtClean="0"/>
          </a:p>
          <a:p>
            <a:r>
              <a:rPr lang="en-GB" sz="2000" dirty="0" smtClean="0"/>
              <a:t>The final aspect of responsive Web design is flexible images and media. Basically, this feature allows you to adapt your images or other media to load differently depending on the device, either by scaling or by using the CSS overflow property.</a:t>
            </a:r>
          </a:p>
          <a:p>
            <a:endParaRPr lang="en-GB" dirty="0"/>
          </a:p>
        </p:txBody>
      </p:sp>
      <p:sp>
        <p:nvSpPr>
          <p:cNvPr id="6" name="TextBox 5"/>
          <p:cNvSpPr txBox="1"/>
          <p:nvPr/>
        </p:nvSpPr>
        <p:spPr>
          <a:xfrm>
            <a:off x="1043608" y="2708920"/>
            <a:ext cx="7272808" cy="3016210"/>
          </a:xfrm>
          <a:prstGeom prst="rect">
            <a:avLst/>
          </a:prstGeom>
          <a:noFill/>
        </p:spPr>
        <p:txBody>
          <a:bodyPr wrap="square" rtlCol="0">
            <a:spAutoFit/>
          </a:bodyPr>
          <a:lstStyle/>
          <a:p>
            <a:r>
              <a:rPr lang="en-GB" sz="2000" dirty="0" smtClean="0"/>
              <a:t>Scaling in CSS is pretty simple to implement for both images and video. You can set the media element’s max-width to 100 percent, and the browser will make the image shrink and expand depending on its container. You should supply the image in the best quality and size possible and then let CSS adapt the image to the right size.</a:t>
            </a:r>
          </a:p>
          <a:p>
            <a:endParaRPr lang="en-GB" dirty="0" smtClean="0"/>
          </a:p>
          <a:p>
            <a:r>
              <a:rPr lang="en-GB" b="1" dirty="0" err="1" smtClean="0"/>
              <a:t>img</a:t>
            </a:r>
            <a:r>
              <a:rPr lang="en-GB" b="1" dirty="0" smtClean="0"/>
              <a:t>, object {      </a:t>
            </a:r>
          </a:p>
          <a:p>
            <a:r>
              <a:rPr lang="en-GB" b="1" dirty="0" smtClean="0"/>
              <a:t>         max-width: 100%; </a:t>
            </a:r>
          </a:p>
          <a:p>
            <a:r>
              <a:rPr lang="en-GB" b="1" dirty="0" smtClean="0"/>
              <a:t>}</a:t>
            </a:r>
          </a:p>
          <a:p>
            <a:endParaRPr lang="en-GB"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043608" y="692696"/>
            <a:ext cx="6984776" cy="1323439"/>
          </a:xfrm>
          <a:prstGeom prst="rect">
            <a:avLst/>
          </a:prstGeom>
          <a:noFill/>
        </p:spPr>
        <p:txBody>
          <a:bodyPr wrap="square" rtlCol="0">
            <a:spAutoFit/>
          </a:bodyPr>
          <a:lstStyle/>
          <a:p>
            <a:r>
              <a:rPr lang="en-GB" sz="2000" dirty="0" smtClean="0"/>
              <a:t>An </a:t>
            </a:r>
            <a:r>
              <a:rPr lang="en-GB" sz="2000" dirty="0" smtClean="0"/>
              <a:t>alternative to scaling images is cropping them with CSS. For example, applying overflow: hidden allows you to crop images dynamically so that they fit into their containers as the containers resize to fit a new screen environment.</a:t>
            </a:r>
            <a:endParaRPr lang="en-GB" sz="20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539552" y="332656"/>
            <a:ext cx="8064896" cy="5570756"/>
          </a:xfrm>
          <a:prstGeom prst="rect">
            <a:avLst/>
          </a:prstGeom>
          <a:noFill/>
        </p:spPr>
        <p:txBody>
          <a:bodyPr wrap="square" rtlCol="0">
            <a:spAutoFit/>
          </a:bodyPr>
          <a:lstStyle/>
          <a:p>
            <a:r>
              <a:rPr lang="en-US" sz="2000" b="1" dirty="0" smtClean="0"/>
              <a:t>VECTOR IMAGES</a:t>
            </a:r>
          </a:p>
          <a:p>
            <a:r>
              <a:rPr lang="cs-CZ" sz="1600" dirty="0" err="1" smtClean="0"/>
              <a:t>If</a:t>
            </a:r>
            <a:r>
              <a:rPr lang="en-US" sz="1600" dirty="0" smtClean="0"/>
              <a:t> </a:t>
            </a:r>
            <a:r>
              <a:rPr lang="en-US" sz="1600" dirty="0" smtClean="0"/>
              <a:t>you use vector images, it’s best to keep their scalability by exporting them to be SVG images. This way, they are resolution independent and will look great on whichever device.</a:t>
            </a:r>
            <a:br>
              <a:rPr lang="en-US" sz="1600" dirty="0" smtClean="0"/>
            </a:br>
            <a:r>
              <a:rPr lang="en-US" sz="1600" dirty="0" smtClean="0"/>
              <a:t>However, do have a fallback options for older browsers</a:t>
            </a:r>
            <a:r>
              <a:rPr lang="en-US" sz="1600" dirty="0" smtClean="0"/>
              <a:t>.</a:t>
            </a:r>
            <a:endParaRPr lang="cs-CZ" sz="1600" dirty="0" smtClean="0"/>
          </a:p>
          <a:p>
            <a:endParaRPr lang="en-US" sz="1600" dirty="0" smtClean="0"/>
          </a:p>
          <a:p>
            <a:r>
              <a:rPr lang="en-US" sz="1600" dirty="0" smtClean="0">
                <a:latin typeface="Courier New" pitchFamily="49" charset="0"/>
                <a:cs typeface="Courier New" pitchFamily="49" charset="0"/>
              </a:rPr>
              <a:t>&lt;object data=”</a:t>
            </a:r>
            <a:r>
              <a:rPr lang="en-US" sz="1600" dirty="0" err="1" smtClean="0">
                <a:latin typeface="Courier New" pitchFamily="49" charset="0"/>
                <a:cs typeface="Courier New" pitchFamily="49" charset="0"/>
              </a:rPr>
              <a:t>img</a:t>
            </a:r>
            <a:r>
              <a:rPr lang="en-US" sz="1600" dirty="0" smtClean="0">
                <a:latin typeface="Courier New" pitchFamily="49" charset="0"/>
                <a:cs typeface="Courier New" pitchFamily="49" charset="0"/>
              </a:rPr>
              <a:t>/myimage.svg” type=”image/</a:t>
            </a:r>
            <a:r>
              <a:rPr lang="en-US" sz="1600" dirty="0" err="1" smtClean="0">
                <a:latin typeface="Courier New" pitchFamily="49" charset="0"/>
                <a:cs typeface="Courier New" pitchFamily="49" charset="0"/>
              </a:rPr>
              <a:t>svg+xml</a:t>
            </a:r>
            <a:r>
              <a:rPr lang="en-US" sz="1600" dirty="0" smtClean="0">
                <a:latin typeface="Courier New" pitchFamily="49" charset="0"/>
                <a:cs typeface="Courier New" pitchFamily="49" charset="0"/>
              </a:rPr>
              <a:t>”&gt;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&lt;!–[if </a:t>
            </a:r>
            <a:r>
              <a:rPr lang="en-US" sz="1600" dirty="0" err="1" smtClean="0">
                <a:latin typeface="Courier New" pitchFamily="49" charset="0"/>
                <a:cs typeface="Courier New" pitchFamily="49" charset="0"/>
              </a:rPr>
              <a:t>lte</a:t>
            </a:r>
            <a:r>
              <a:rPr lang="en-US" sz="1600" dirty="0" smtClean="0">
                <a:latin typeface="Courier New" pitchFamily="49" charset="0"/>
                <a:cs typeface="Courier New" pitchFamily="49" charset="0"/>
              </a:rPr>
              <a:t> IE 8 ]–&gt;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&lt;</a:t>
            </a:r>
            <a:r>
              <a:rPr lang="en-US" sz="1600" dirty="0" err="1" smtClean="0">
                <a:latin typeface="Courier New" pitchFamily="49" charset="0"/>
                <a:cs typeface="Courier New" pitchFamily="49" charset="0"/>
              </a:rPr>
              <a:t>img</a:t>
            </a:r>
            <a:r>
              <a:rPr lang="en-US" sz="1600" dirty="0" smtClean="0">
                <a:latin typeface="Courier New" pitchFamily="49" charset="0"/>
                <a:cs typeface="Courier New" pitchFamily="49" charset="0"/>
              </a:rPr>
              <a:t> </a:t>
            </a:r>
            <a:r>
              <a:rPr lang="en-US" sz="1600" dirty="0" err="1" smtClean="0">
                <a:latin typeface="Courier New" pitchFamily="49" charset="0"/>
                <a:cs typeface="Courier New" pitchFamily="49" charset="0"/>
              </a:rPr>
              <a:t>src</a:t>
            </a:r>
            <a:r>
              <a:rPr lang="en-US" sz="1600" dirty="0" smtClean="0">
                <a:latin typeface="Courier New" pitchFamily="49" charset="0"/>
                <a:cs typeface="Courier New" pitchFamily="49" charset="0"/>
              </a:rPr>
              <a:t>=”</a:t>
            </a:r>
            <a:r>
              <a:rPr lang="en-US" sz="1600" dirty="0" err="1" smtClean="0">
                <a:latin typeface="Courier New" pitchFamily="49" charset="0"/>
                <a:cs typeface="Courier New" pitchFamily="49" charset="0"/>
              </a:rPr>
              <a:t>img</a:t>
            </a:r>
            <a:r>
              <a:rPr lang="en-US" sz="1600" dirty="0" smtClean="0">
                <a:latin typeface="Courier New" pitchFamily="49" charset="0"/>
                <a:cs typeface="Courier New" pitchFamily="49" charset="0"/>
              </a:rPr>
              <a:t>/myimage.gif” alt=”</a:t>
            </a:r>
            <a:r>
              <a:rPr lang="en-US" sz="1600" dirty="0" err="1" smtClean="0">
                <a:latin typeface="Courier New" pitchFamily="49" charset="0"/>
                <a:cs typeface="Courier New" pitchFamily="49" charset="0"/>
              </a:rPr>
              <a:t>myimage</a:t>
            </a:r>
            <a:r>
              <a:rPr lang="en-US" sz="1600" dirty="0" smtClean="0">
                <a:latin typeface="Courier New" pitchFamily="49" charset="0"/>
                <a:cs typeface="Courier New" pitchFamily="49" charset="0"/>
              </a:rPr>
              <a:t> description”&gt;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&lt;!–![</a:t>
            </a:r>
            <a:r>
              <a:rPr lang="en-US" sz="1600" dirty="0" err="1" smtClean="0">
                <a:latin typeface="Courier New" pitchFamily="49" charset="0"/>
                <a:cs typeface="Courier New" pitchFamily="49" charset="0"/>
              </a:rPr>
              <a:t>endif</a:t>
            </a:r>
            <a:r>
              <a:rPr lang="en-US" sz="1600" dirty="0" smtClean="0">
                <a:latin typeface="Courier New" pitchFamily="49" charset="0"/>
                <a:cs typeface="Courier New" pitchFamily="49" charset="0"/>
              </a:rPr>
              <a:t>]–&gt;</a:t>
            </a:r>
            <a:br>
              <a:rPr lang="en-US" sz="1600" dirty="0" smtClean="0">
                <a:latin typeface="Courier New" pitchFamily="49" charset="0"/>
                <a:cs typeface="Courier New" pitchFamily="49" charset="0"/>
              </a:rPr>
            </a:br>
            <a:r>
              <a:rPr lang="en-US" sz="1600" dirty="0" smtClean="0">
                <a:latin typeface="Courier New" pitchFamily="49" charset="0"/>
                <a:cs typeface="Courier New" pitchFamily="49" charset="0"/>
              </a:rPr>
              <a:t>&lt;/object</a:t>
            </a:r>
            <a:r>
              <a:rPr lang="en-US" sz="1600" dirty="0" smtClean="0">
                <a:latin typeface="Courier New" pitchFamily="49" charset="0"/>
                <a:cs typeface="Courier New" pitchFamily="49" charset="0"/>
              </a:rPr>
              <a:t>&gt;</a:t>
            </a:r>
            <a:endParaRPr lang="cs-CZ" sz="1600" dirty="0" smtClean="0">
              <a:latin typeface="Courier New" pitchFamily="49" charset="0"/>
              <a:cs typeface="Courier New" pitchFamily="49" charset="0"/>
            </a:endParaRPr>
          </a:p>
          <a:p>
            <a:endParaRPr lang="en-US" sz="1600" dirty="0" smtClean="0"/>
          </a:p>
          <a:p>
            <a:r>
              <a:rPr lang="en-US" sz="1600" dirty="0" smtClean="0"/>
              <a:t>Next, we need to delete the fixed file size that it set on the SVG image, otherwise, it won’t scale. Open the SVG file in a text editor. On top you’ll see an &lt;</a:t>
            </a:r>
            <a:r>
              <a:rPr lang="en-US" sz="1600" dirty="0" err="1" smtClean="0"/>
              <a:t>svg</a:t>
            </a:r>
            <a:r>
              <a:rPr lang="en-US" sz="1600" dirty="0" smtClean="0"/>
              <a:t>&gt; tag with “width” and “height” defined within those tags. Delete those. Save and Close</a:t>
            </a:r>
            <a:r>
              <a:rPr lang="en-US" sz="1600" dirty="0" smtClean="0"/>
              <a:t>.</a:t>
            </a:r>
            <a:endParaRPr lang="cs-CZ" sz="1600" dirty="0" smtClean="0"/>
          </a:p>
          <a:p>
            <a:endParaRPr lang="en-US" sz="1600" dirty="0" smtClean="0"/>
          </a:p>
          <a:p>
            <a:r>
              <a:rPr lang="en-US" sz="1600" dirty="0" smtClean="0"/>
              <a:t>Next, an SVG image is not the same as a raster image (bitmap image). A bitmap image will listen to the </a:t>
            </a:r>
            <a:r>
              <a:rPr lang="en-US" sz="1600" dirty="0" err="1" smtClean="0"/>
              <a:t>img</a:t>
            </a:r>
            <a:r>
              <a:rPr lang="en-US" sz="1600" dirty="0" smtClean="0"/>
              <a:t> tag in the CSS file as we defined the max-width of the scalable images above. However, an SVG image is not considered an image, but an object.</a:t>
            </a:r>
            <a:br>
              <a:rPr lang="en-US" sz="1600" dirty="0" smtClean="0"/>
            </a:br>
            <a:r>
              <a:rPr lang="en-US" sz="1600" dirty="0" smtClean="0"/>
              <a:t>So, for scalable images, add object to the CSS tag</a:t>
            </a:r>
            <a:r>
              <a:rPr lang="en-US" sz="1600" dirty="0" smtClean="0"/>
              <a:t>:</a:t>
            </a:r>
            <a:endParaRPr lang="cs-CZ" sz="1600" dirty="0" smtClean="0"/>
          </a:p>
          <a:p>
            <a:endParaRPr lang="en-US" sz="1600" dirty="0" smtClean="0"/>
          </a:p>
          <a:p>
            <a:r>
              <a:rPr lang="en-US" sz="1600" dirty="0" smtClean="0">
                <a:latin typeface="Courier New" pitchFamily="49" charset="0"/>
                <a:cs typeface="Courier New" pitchFamily="49" charset="0"/>
              </a:rPr>
              <a:t>Add to your CSS style sheet:</a:t>
            </a:r>
            <a:br>
              <a:rPr lang="en-US" sz="1600" dirty="0" smtClean="0">
                <a:latin typeface="Courier New" pitchFamily="49" charset="0"/>
                <a:cs typeface="Courier New" pitchFamily="49" charset="0"/>
              </a:rPr>
            </a:br>
            <a:r>
              <a:rPr lang="en-US" sz="1600" dirty="0" err="1" smtClean="0">
                <a:latin typeface="Courier New" pitchFamily="49" charset="0"/>
                <a:cs typeface="Courier New" pitchFamily="49" charset="0"/>
              </a:rPr>
              <a:t>img</a:t>
            </a:r>
            <a:r>
              <a:rPr lang="en-US" sz="1600" dirty="0" smtClean="0">
                <a:latin typeface="Courier New" pitchFamily="49" charset="0"/>
                <a:cs typeface="Courier New" pitchFamily="49" charset="0"/>
              </a:rPr>
              <a:t>, object { max-width: 100%; }</a:t>
            </a: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7584" y="1340768"/>
            <a:ext cx="7416824" cy="3785652"/>
          </a:xfrm>
          <a:prstGeom prst="rect">
            <a:avLst/>
          </a:prstGeom>
          <a:noFill/>
        </p:spPr>
        <p:txBody>
          <a:bodyPr wrap="square" rtlCol="0">
            <a:spAutoFit/>
          </a:bodyPr>
          <a:lstStyle/>
          <a:p>
            <a:r>
              <a:rPr lang="en-GB" sz="2000" dirty="0" smtClean="0"/>
              <a:t>Responsive Web design is in its early stages. Web designers will continue to offer different opinions and recommend directions related to whether to build for mobile first, how to fit these decisions into the design process, whether to slice up the comps into all the different screen sizes, and so forth. And as more and more screen sizes and form factors arrive, the conversation will continue.</a:t>
            </a:r>
          </a:p>
          <a:p>
            <a:endParaRPr lang="en-GB" sz="2000" dirty="0" smtClean="0"/>
          </a:p>
          <a:p>
            <a:r>
              <a:rPr lang="en-GB" sz="2000" dirty="0" smtClean="0"/>
              <a:t>HTML and CSS standards are evolving to help Web designers deal with these issues. It’s clear that some form of responsive Web design will be used to meet the challenges, and it’s equally clear that standards will continue to evolve as better ways of handling the changing world of devices and browsers are discovered.</a:t>
            </a:r>
            <a:endParaRPr lang="en-GB" sz="2000" dirty="0"/>
          </a:p>
        </p:txBody>
      </p:sp>
      <p:sp>
        <p:nvSpPr>
          <p:cNvPr id="6" name="TextBox 5"/>
          <p:cNvSpPr txBox="1"/>
          <p:nvPr/>
        </p:nvSpPr>
        <p:spPr>
          <a:xfrm>
            <a:off x="1403648" y="260648"/>
            <a:ext cx="5904656" cy="461665"/>
          </a:xfrm>
          <a:prstGeom prst="rect">
            <a:avLst/>
          </a:prstGeom>
          <a:noFill/>
        </p:spPr>
        <p:txBody>
          <a:bodyPr wrap="square" rtlCol="0">
            <a:spAutoFit/>
          </a:bodyPr>
          <a:lstStyle/>
          <a:p>
            <a:pPr algn="ctr"/>
            <a:r>
              <a:rPr lang="en-GB" sz="2400" b="1" dirty="0" smtClean="0"/>
              <a:t>CONCLUSION</a:t>
            </a:r>
            <a:endParaRPr lang="en-GB" sz="2400" b="1"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27584" y="1340768"/>
            <a:ext cx="7416824" cy="1938992"/>
          </a:xfrm>
          <a:prstGeom prst="rect">
            <a:avLst/>
          </a:prstGeom>
          <a:noFill/>
        </p:spPr>
        <p:txBody>
          <a:bodyPr wrap="square" rtlCol="0">
            <a:spAutoFit/>
          </a:bodyPr>
          <a:lstStyle/>
          <a:p>
            <a:r>
              <a:rPr lang="en-US" sz="2000" b="1" dirty="0" smtClean="0">
                <a:hlinkClick r:id="rId3"/>
              </a:rPr>
              <a:t>Through The Eyes Of A Dreamer</a:t>
            </a:r>
            <a:r>
              <a:rPr lang="en-US" sz="2000" b="1" dirty="0" smtClean="0"/>
              <a:t> </a:t>
            </a:r>
          </a:p>
          <a:p>
            <a:r>
              <a:rPr lang="cs-CZ" sz="2000" b="1" dirty="0" smtClean="0">
                <a:hlinkClick r:id="rId4"/>
              </a:rPr>
              <a:t>IDC - </a:t>
            </a:r>
            <a:r>
              <a:rPr lang="cs-CZ" sz="2000" b="1" dirty="0" err="1" smtClean="0">
                <a:hlinkClick r:id="rId4"/>
              </a:rPr>
              <a:t>Press</a:t>
            </a:r>
            <a:r>
              <a:rPr lang="cs-CZ" sz="2000" b="1" dirty="0" smtClean="0">
                <a:hlinkClick r:id="rId4"/>
              </a:rPr>
              <a:t> </a:t>
            </a:r>
            <a:r>
              <a:rPr lang="cs-CZ" sz="2000" b="1" dirty="0" err="1" smtClean="0">
                <a:hlinkClick r:id="rId4"/>
              </a:rPr>
              <a:t>Release</a:t>
            </a:r>
            <a:endParaRPr lang="cs-CZ" sz="2000" b="1" dirty="0" smtClean="0"/>
          </a:p>
          <a:p>
            <a:r>
              <a:rPr lang="it-IT" sz="2000" b="1" dirty="0" smtClean="0">
                <a:hlinkClick r:id="rId5" tooltip="Responsive Design"/>
              </a:rPr>
              <a:t>Responsive Design</a:t>
            </a:r>
            <a:r>
              <a:rPr lang="it-IT" sz="2000" b="1" dirty="0" smtClean="0"/>
              <a:t> </a:t>
            </a:r>
            <a:r>
              <a:rPr lang="it-IT" sz="2000" dirty="0" smtClean="0"/>
              <a:t>from </a:t>
            </a:r>
            <a:r>
              <a:rPr lang="it-IT" sz="2000" b="1" dirty="0" smtClean="0">
                <a:hlinkClick r:id="rId6"/>
              </a:rPr>
              <a:t>Sara </a:t>
            </a:r>
            <a:r>
              <a:rPr lang="it-IT" sz="2000" b="1" dirty="0" smtClean="0">
                <a:hlinkClick r:id="rId6"/>
              </a:rPr>
              <a:t>Cannon</a:t>
            </a:r>
            <a:endParaRPr lang="cs-CZ" sz="2000" b="1" dirty="0" smtClean="0"/>
          </a:p>
          <a:p>
            <a:r>
              <a:rPr lang="cs-CZ" sz="2000" b="1" dirty="0" err="1" smtClean="0"/>
              <a:t>StatCounter</a:t>
            </a:r>
            <a:r>
              <a:rPr lang="cs-CZ" sz="2000" b="1" dirty="0" smtClean="0"/>
              <a:t> - </a:t>
            </a:r>
            <a:r>
              <a:rPr lang="cs-CZ" sz="2000" b="1" dirty="0" smtClean="0">
                <a:hlinkClick r:id="rId7"/>
              </a:rPr>
              <a:t>http://gs.statcounter.com</a:t>
            </a:r>
            <a:r>
              <a:rPr lang="cs-CZ" sz="2000" b="1" dirty="0" smtClean="0">
                <a:hlinkClick r:id="rId7"/>
              </a:rPr>
              <a:t>/</a:t>
            </a:r>
            <a:endParaRPr lang="cs-CZ" sz="2000" b="1" dirty="0" smtClean="0"/>
          </a:p>
          <a:p>
            <a:r>
              <a:rPr lang="it-IT" sz="2000" dirty="0" smtClean="0"/>
              <a:t> </a:t>
            </a:r>
            <a:endParaRPr lang="it-IT" sz="2000" dirty="0" smtClean="0"/>
          </a:p>
          <a:p>
            <a:endParaRPr lang="en-GB" sz="2000" dirty="0"/>
          </a:p>
        </p:txBody>
      </p:sp>
      <p:sp>
        <p:nvSpPr>
          <p:cNvPr id="6" name="TextBox 5"/>
          <p:cNvSpPr txBox="1"/>
          <p:nvPr/>
        </p:nvSpPr>
        <p:spPr>
          <a:xfrm>
            <a:off x="1403648" y="260648"/>
            <a:ext cx="5904656" cy="461665"/>
          </a:xfrm>
          <a:prstGeom prst="rect">
            <a:avLst/>
          </a:prstGeom>
          <a:noFill/>
        </p:spPr>
        <p:txBody>
          <a:bodyPr wrap="square" rtlCol="0">
            <a:spAutoFit/>
          </a:bodyPr>
          <a:lstStyle/>
          <a:p>
            <a:pPr algn="ctr"/>
            <a:r>
              <a:rPr lang="cs-CZ" sz="2400" b="1" dirty="0" smtClean="0"/>
              <a:t>SOURCES</a:t>
            </a:r>
            <a:endParaRPr lang="en-GB" sz="240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Responsive</a:t>
            </a:r>
            <a:r>
              <a:rPr lang="cs-CZ" dirty="0" smtClean="0"/>
              <a:t> Design</a:t>
            </a:r>
            <a:endParaRPr lang="cs-CZ" dirty="0"/>
          </a:p>
        </p:txBody>
      </p:sp>
      <p:sp>
        <p:nvSpPr>
          <p:cNvPr id="3" name="Zástupný symbol pro obsah 2"/>
          <p:cNvSpPr>
            <a:spLocks noGrp="1"/>
          </p:cNvSpPr>
          <p:nvPr>
            <p:ph idx="1"/>
          </p:nvPr>
        </p:nvSpPr>
        <p:spPr/>
        <p:txBody>
          <a:bodyPr/>
          <a:lstStyle/>
          <a:p>
            <a:pPr>
              <a:buNone/>
            </a:pPr>
            <a:r>
              <a:rPr lang="en-US" dirty="0" smtClean="0"/>
              <a:t>The total number </a:t>
            </a:r>
            <a:r>
              <a:rPr lang="en-US" dirty="0" smtClean="0"/>
              <a:t>of</a:t>
            </a:r>
            <a:r>
              <a:rPr lang="cs-CZ" dirty="0" smtClean="0"/>
              <a:t> </a:t>
            </a:r>
            <a:r>
              <a:rPr lang="en-US" dirty="0" smtClean="0"/>
              <a:t>people </a:t>
            </a:r>
            <a:r>
              <a:rPr lang="en-US" dirty="0" smtClean="0"/>
              <a:t>using the web </a:t>
            </a:r>
            <a:r>
              <a:rPr lang="en-US" dirty="0" smtClean="0"/>
              <a:t>on</a:t>
            </a:r>
            <a:r>
              <a:rPr lang="cs-CZ" dirty="0" smtClean="0"/>
              <a:t> </a:t>
            </a:r>
            <a:r>
              <a:rPr lang="en-US" dirty="0" smtClean="0"/>
              <a:t>mobile </a:t>
            </a:r>
            <a:r>
              <a:rPr lang="en-US" dirty="0" smtClean="0"/>
              <a:t>devices is set </a:t>
            </a:r>
            <a:r>
              <a:rPr lang="en-US" dirty="0" smtClean="0"/>
              <a:t>to</a:t>
            </a:r>
            <a:r>
              <a:rPr lang="cs-CZ" dirty="0" smtClean="0"/>
              <a:t> </a:t>
            </a:r>
            <a:r>
              <a:rPr lang="en-US" dirty="0" smtClean="0"/>
              <a:t>surpass </a:t>
            </a:r>
            <a:r>
              <a:rPr lang="en-US" dirty="0" smtClean="0"/>
              <a:t>desktops by 2015</a:t>
            </a:r>
            <a:r>
              <a:rPr lang="en-US" dirty="0" smtClean="0"/>
              <a:t>.</a:t>
            </a:r>
            <a:endParaRPr lang="cs-CZ" dirty="0" smtClean="0"/>
          </a:p>
          <a:p>
            <a:pPr>
              <a:buNone/>
            </a:pPr>
            <a:endParaRPr lang="cs-CZ" dirty="0" smtClean="0"/>
          </a:p>
          <a:p>
            <a:pPr>
              <a:buNone/>
            </a:pPr>
            <a:r>
              <a:rPr lang="cs-CZ" sz="1400" dirty="0" smtClean="0"/>
              <a:t>INTERNATIONAL DATA CORPORATION (IDC) http://www.</a:t>
            </a:r>
            <a:r>
              <a:rPr lang="cs-CZ" sz="1400" dirty="0" err="1" smtClean="0"/>
              <a:t>idc.com</a:t>
            </a:r>
            <a:r>
              <a:rPr lang="cs-CZ" sz="1400" dirty="0" smtClean="0"/>
              <a:t>/</a:t>
            </a:r>
            <a:r>
              <a:rPr lang="cs-CZ" sz="1400" dirty="0" err="1" smtClean="0"/>
              <a:t>getdoc.jsp</a:t>
            </a:r>
            <a:r>
              <a:rPr lang="cs-CZ" sz="1400" dirty="0" smtClean="0"/>
              <a:t>?</a:t>
            </a:r>
            <a:r>
              <a:rPr lang="cs-CZ" sz="1400" dirty="0" err="1" smtClean="0"/>
              <a:t>containerId</a:t>
            </a:r>
            <a:r>
              <a:rPr lang="cs-CZ" sz="1400" dirty="0" smtClean="0"/>
              <a:t>=prUS23028711</a:t>
            </a:r>
            <a:endParaRPr lang="cs-CZ" sz="1400" dirty="0"/>
          </a:p>
        </p:txBody>
      </p:sp>
    </p:spTree>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Responsive</a:t>
            </a:r>
            <a:r>
              <a:rPr lang="cs-CZ" dirty="0" smtClean="0"/>
              <a:t> Design</a:t>
            </a:r>
            <a:endParaRPr lang="cs-CZ" dirty="0"/>
          </a:p>
        </p:txBody>
      </p:sp>
      <p:pic>
        <p:nvPicPr>
          <p:cNvPr id="1026" name="Picture 2" descr="C:\Users\bendap\Desktop\DsktpxMobile.jpg"/>
          <p:cNvPicPr>
            <a:picLocks noChangeAspect="1" noChangeArrowheads="1"/>
          </p:cNvPicPr>
          <p:nvPr/>
        </p:nvPicPr>
        <p:blipFill>
          <a:blip r:embed="rId2" cstate="print"/>
          <a:srcRect/>
          <a:stretch>
            <a:fillRect/>
          </a:stretch>
        </p:blipFill>
        <p:spPr bwMode="auto">
          <a:xfrm>
            <a:off x="2339752" y="908720"/>
            <a:ext cx="4680520" cy="5044292"/>
          </a:xfrm>
          <a:prstGeom prst="rect">
            <a:avLst/>
          </a:prstGeom>
          <a:noFill/>
        </p:spPr>
      </p:pic>
    </p:spTree>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r>
              <a:rPr lang="cs-CZ" dirty="0" err="1" smtClean="0"/>
              <a:t>Responsive</a:t>
            </a:r>
            <a:r>
              <a:rPr lang="cs-CZ" dirty="0" smtClean="0"/>
              <a:t> Design</a:t>
            </a:r>
            <a:endParaRPr lang="cs-CZ" dirty="0"/>
          </a:p>
        </p:txBody>
      </p:sp>
      <p:pic>
        <p:nvPicPr>
          <p:cNvPr id="2050" name="Picture 2" descr="C:\Users\bendap\Desktop\DsktxMobile2.jpg"/>
          <p:cNvPicPr>
            <a:picLocks noChangeAspect="1" noChangeArrowheads="1"/>
          </p:cNvPicPr>
          <p:nvPr/>
        </p:nvPicPr>
        <p:blipFill>
          <a:blip r:embed="rId2" cstate="print"/>
          <a:srcRect/>
          <a:stretch>
            <a:fillRect/>
          </a:stretch>
        </p:blipFill>
        <p:spPr bwMode="auto">
          <a:xfrm>
            <a:off x="2051720" y="980728"/>
            <a:ext cx="5313412" cy="4422603"/>
          </a:xfrm>
          <a:prstGeom prst="rect">
            <a:avLst/>
          </a:prstGeom>
          <a:noFill/>
        </p:spPr>
      </p:pic>
    </p:spTree>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 3"/>
          <p:cNvGraphicFramePr/>
          <p:nvPr/>
        </p:nvGraphicFramePr>
        <p:xfrm>
          <a:off x="539552" y="332656"/>
          <a:ext cx="7920880" cy="532859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af 3"/>
          <p:cNvGraphicFramePr/>
          <p:nvPr/>
        </p:nvGraphicFramePr>
        <p:xfrm>
          <a:off x="395536" y="260648"/>
          <a:ext cx="8208912" cy="5472608"/>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dpis 1"/>
          <p:cNvSpPr>
            <a:spLocks noGrp="1"/>
          </p:cNvSpPr>
          <p:nvPr>
            <p:ph type="title"/>
          </p:nvPr>
        </p:nvSpPr>
        <p:spPr/>
        <p:txBody>
          <a:bodyPr/>
          <a:lstStyle/>
          <a:p>
            <a:endParaRPr lang="cs-CZ"/>
          </a:p>
        </p:txBody>
      </p:sp>
      <p:pic>
        <p:nvPicPr>
          <p:cNvPr id="4" name="Obrázek 3" descr="C:\Users\Petr\Desktop\StatCounter-resolution-ww-monthly-200912-201208.jpg"/>
          <p:cNvPicPr/>
          <p:nvPr/>
        </p:nvPicPr>
        <p:blipFill>
          <a:blip r:embed="rId2" cstate="print"/>
          <a:srcRect/>
          <a:stretch>
            <a:fillRect/>
          </a:stretch>
        </p:blipFill>
        <p:spPr bwMode="auto">
          <a:xfrm>
            <a:off x="251520" y="836712"/>
            <a:ext cx="8784976" cy="4680519"/>
          </a:xfrm>
          <a:prstGeom prst="rect">
            <a:avLst/>
          </a:prstGeom>
          <a:noFill/>
          <a:ln w="9525">
            <a:noFill/>
            <a:miter lim="800000"/>
            <a:headEnd/>
            <a:tailEnd/>
          </a:ln>
        </p:spPr>
      </p:pic>
      <p:sp>
        <p:nvSpPr>
          <p:cNvPr id="5" name="Obdélník 4"/>
          <p:cNvSpPr/>
          <p:nvPr/>
        </p:nvSpPr>
        <p:spPr>
          <a:xfrm>
            <a:off x="539552" y="5373216"/>
            <a:ext cx="8352928" cy="646331"/>
          </a:xfrm>
          <a:prstGeom prst="rect">
            <a:avLst/>
          </a:prstGeom>
        </p:spPr>
        <p:txBody>
          <a:bodyPr wrap="square">
            <a:spAutoFit/>
          </a:bodyPr>
          <a:lstStyle/>
          <a:p>
            <a:r>
              <a:rPr lang="cs-CZ" b="1" dirty="0" smtClean="0"/>
              <a:t>Vývoj </a:t>
            </a:r>
            <a:r>
              <a:rPr lang="cs-CZ" b="1" dirty="0" smtClean="0"/>
              <a:t>v používání deseti nejpoužívanějších rozlišení ve světě od prosince 2009 do srpna 2012  (</a:t>
            </a:r>
            <a:r>
              <a:rPr lang="cs-CZ" b="1" dirty="0" err="1" smtClean="0"/>
              <a:t>StatCounter</a:t>
            </a:r>
            <a:r>
              <a:rPr lang="cs-CZ" b="1" dirty="0" smtClean="0"/>
              <a:t>, 2012).</a:t>
            </a:r>
            <a:endParaRPr lang="cs-CZ" b="1" dirty="0"/>
          </a:p>
        </p:txBody>
      </p:sp>
    </p:spTree>
  </p:cSld>
  <p:clrMapOvr>
    <a:masterClrMapping/>
  </p:clrMapOvr>
  <p:transition>
    <p:fade/>
  </p:transition>
</p:sld>
</file>

<file path=ppt/theme/theme1.xml><?xml version="1.0" encoding="utf-8"?>
<a:theme xmlns:a="http://schemas.openxmlformats.org/drawingml/2006/main" name="PEF_5">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Motiv sady Office">
  <a:themeElements>
    <a:clrScheme name="Kancelář">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Kancelář">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Kancelář">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PEF_5</Template>
  <TotalTime>4390</TotalTime>
  <Words>954</Words>
  <Application>Microsoft Office PowerPoint</Application>
  <PresentationFormat>Předvádění na obrazovce (4:3)</PresentationFormat>
  <Paragraphs>169</Paragraphs>
  <Slides>36</Slides>
  <Notes>24</Notes>
  <HiddenSlides>0</HiddenSlides>
  <MMClips>0</MMClips>
  <ScaleCrop>false</ScaleCrop>
  <HeadingPairs>
    <vt:vector size="4" baseType="variant">
      <vt:variant>
        <vt:lpstr>Motiv</vt:lpstr>
      </vt:variant>
      <vt:variant>
        <vt:i4>1</vt:i4>
      </vt:variant>
      <vt:variant>
        <vt:lpstr>Nadpisy snímků</vt:lpstr>
      </vt:variant>
      <vt:variant>
        <vt:i4>36</vt:i4>
      </vt:variant>
    </vt:vector>
  </HeadingPairs>
  <TitlesOfParts>
    <vt:vector size="37" baseType="lpstr">
      <vt:lpstr>PEF_5</vt:lpstr>
      <vt:lpstr>Responsive Design</vt:lpstr>
      <vt:lpstr>Responsive Design</vt:lpstr>
      <vt:lpstr>Responsive Design</vt:lpstr>
      <vt:lpstr>Responsive Design</vt:lpstr>
      <vt:lpstr>Responsive Design</vt:lpstr>
      <vt:lpstr>Responsive Design</vt:lpstr>
      <vt:lpstr>Snímek 7</vt:lpstr>
      <vt:lpstr>Snímek 8</vt:lpstr>
      <vt:lpstr>Snímek 9</vt:lpstr>
      <vt:lpstr>Snímek 10</vt:lpstr>
      <vt:lpstr>Snímek 11</vt:lpstr>
      <vt:lpstr>Snímek 12</vt:lpstr>
      <vt:lpstr>Snímek 13</vt:lpstr>
      <vt:lpstr>Snímek 14</vt:lpstr>
      <vt:lpstr>Snímek 15</vt:lpstr>
      <vt:lpstr>Snímek 16</vt:lpstr>
      <vt:lpstr>Snímek 17</vt:lpstr>
      <vt:lpstr>Snímek 18</vt:lpstr>
      <vt:lpstr>Snímek 19</vt:lpstr>
      <vt:lpstr>Snímek 20</vt:lpstr>
      <vt:lpstr>Snímek 21</vt:lpstr>
      <vt:lpstr>Snímek 22</vt:lpstr>
      <vt:lpstr>Snímek 23</vt:lpstr>
      <vt:lpstr>Snímek 24</vt:lpstr>
      <vt:lpstr>Snímek 25</vt:lpstr>
      <vt:lpstr>Snímek 26</vt:lpstr>
      <vt:lpstr>Snímek 27</vt:lpstr>
      <vt:lpstr>Snímek 28</vt:lpstr>
      <vt:lpstr>Snímek 29</vt:lpstr>
      <vt:lpstr>Snímek 30</vt:lpstr>
      <vt:lpstr>Snímek 31</vt:lpstr>
      <vt:lpstr>Snímek 32</vt:lpstr>
      <vt:lpstr>Snímek 33</vt:lpstr>
      <vt:lpstr>Snímek 34</vt:lpstr>
      <vt:lpstr>Snímek 35</vt:lpstr>
      <vt:lpstr>Snímek 36</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Snímek 1</dc:title>
  <dc:creator>Uzivatel</dc:creator>
  <cp:lastModifiedBy>pc</cp:lastModifiedBy>
  <cp:revision>78</cp:revision>
  <dcterms:created xsi:type="dcterms:W3CDTF">2012-10-24T17:28:38Z</dcterms:created>
  <dcterms:modified xsi:type="dcterms:W3CDTF">2012-11-22T14:36:08Z</dcterms:modified>
</cp:coreProperties>
</file>