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notesSlides/notesSlide2.xml" ContentType="application/vnd.openxmlformats-officedocument.presentationml.notesSlide+xml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00" r:id="rId1"/>
  </p:sldMasterIdLst>
  <p:notesMasterIdLst>
    <p:notesMasterId r:id="rId16"/>
  </p:notesMasterIdLst>
  <p:handoutMasterIdLst>
    <p:handoutMasterId r:id="rId17"/>
  </p:handoutMasterIdLst>
  <p:sldIdLst>
    <p:sldId id="256" r:id="rId2"/>
    <p:sldId id="385" r:id="rId3"/>
    <p:sldId id="398" r:id="rId4"/>
    <p:sldId id="387" r:id="rId5"/>
    <p:sldId id="388" r:id="rId6"/>
    <p:sldId id="391" r:id="rId7"/>
    <p:sldId id="399" r:id="rId8"/>
    <p:sldId id="400" r:id="rId9"/>
    <p:sldId id="401" r:id="rId10"/>
    <p:sldId id="392" r:id="rId11"/>
    <p:sldId id="395" r:id="rId12"/>
    <p:sldId id="396" r:id="rId13"/>
    <p:sldId id="353" r:id="rId14"/>
    <p:sldId id="390" r:id="rId15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537" autoAdjust="0"/>
    <p:restoredTop sz="90929"/>
  </p:normalViewPr>
  <p:slideViewPr>
    <p:cSldViewPr>
      <p:cViewPr>
        <p:scale>
          <a:sx n="108" d="100"/>
          <a:sy n="108" d="100"/>
        </p:scale>
        <p:origin x="-2664" y="-4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83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Relationship Id="rId2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D5454BD0-A0CE-4F05-BEDE-4DCDEA6D56E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81623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29436027-8C7F-47C6-A811-09FCB0DC589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470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9C77B2-ADE9-4E07-B826-C4A505CE570B}" type="slidenum">
              <a:rPr lang="fr-FR" smtClean="0"/>
              <a:pPr/>
              <a:t>11</a:t>
            </a:fld>
            <a:endParaRPr lang="fr-FR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cs-CZ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9C77B2-ADE9-4E07-B826-C4A505CE570B}" type="slidenum">
              <a:rPr lang="fr-FR" smtClean="0"/>
              <a:pPr/>
              <a:t>12</a:t>
            </a:fld>
            <a:endParaRPr lang="fr-FR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cs-CZ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ygl\Dropbox\Work\CZU_Sablony\PrezData\fappz_sablona_page2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1"/>
            <a:ext cx="9143996" cy="6857997"/>
          </a:xfrm>
          <a:prstGeom prst="rect">
            <a:avLst/>
          </a:prstGeom>
          <a:noFill/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55576" y="3573016"/>
            <a:ext cx="7772400" cy="1224136"/>
          </a:xfrm>
        </p:spPr>
        <p:txBody>
          <a:bodyPr anchor="b">
            <a:normAutofit/>
          </a:bodyPr>
          <a:lstStyle>
            <a:lvl1pPr>
              <a:defRPr sz="4000" b="1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lang="cs-CZ" smtClean="0"/>
              <a:t>Click to edit Master title style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75656" y="4653136"/>
            <a:ext cx="6400800" cy="982960"/>
          </a:xfrm>
        </p:spPr>
        <p:txBody>
          <a:bodyPr>
            <a:noAutofit/>
          </a:bodyPr>
          <a:lstStyle>
            <a:lvl1pPr marL="0" indent="0" algn="ctr">
              <a:buNone/>
              <a:defRPr sz="3000" b="1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Click to edit Master subtitle style</a:t>
            </a:r>
            <a:endParaRPr lang="cs-CZ" dirty="0"/>
          </a:p>
        </p:txBody>
      </p:sp>
      <p:sp>
        <p:nvSpPr>
          <p:cNvPr id="8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3707904" y="6237312"/>
            <a:ext cx="2133600" cy="365125"/>
          </a:xfrm>
        </p:spPr>
        <p:txBody>
          <a:bodyPr/>
          <a:lstStyle>
            <a:lvl1pPr algn="ctr">
              <a:defRPr sz="1800" i="1">
                <a:solidFill>
                  <a:srgbClr val="FC979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6351DCC6-3410-1748-8FA3-BA618E0F5244}" type="datetime4">
              <a:rPr lang="en-US" smtClean="0"/>
              <a:t>October 1, 2014</a:t>
            </a:fld>
            <a:endParaRPr lang="cs-CZ"/>
          </a:p>
        </p:txBody>
      </p:sp>
      <p:sp>
        <p:nvSpPr>
          <p:cNvPr id="9" name="Zástupný symbol pro text 8"/>
          <p:cNvSpPr>
            <a:spLocks noGrp="1"/>
          </p:cNvSpPr>
          <p:nvPr>
            <p:ph type="body" sz="quarter" idx="11" hasCustomPrompt="1"/>
          </p:nvPr>
        </p:nvSpPr>
        <p:spPr>
          <a:xfrm>
            <a:off x="2209800" y="5876379"/>
            <a:ext cx="5098504" cy="288925"/>
          </a:xfrm>
        </p:spPr>
        <p:txBody>
          <a:bodyPr>
            <a:noAutofit/>
          </a:bodyPr>
          <a:lstStyle>
            <a:lvl1pPr algn="ctr">
              <a:buNone/>
              <a:defRPr sz="2000">
                <a:solidFill>
                  <a:srgbClr val="FC979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cs-CZ" dirty="0" smtClean="0"/>
              <a:t>Autor prezentace</a:t>
            </a:r>
            <a:endParaRPr lang="cs-CZ" dirty="0"/>
          </a:p>
        </p:txBody>
      </p:sp>
      <p:sp>
        <p:nvSpPr>
          <p:cNvPr id="7" name="Zástupný symbol pro číslo snímku 5"/>
          <p:cNvSpPr txBox="1">
            <a:spLocks/>
          </p:cNvSpPr>
          <p:nvPr/>
        </p:nvSpPr>
        <p:spPr>
          <a:xfrm>
            <a:off x="7668344" y="6376243"/>
            <a:ext cx="792088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A70A39-961D-4FCF-B815-1711BD1F564E}" type="slidenum">
              <a:rPr kumimoji="0" lang="cs-CZ" sz="1600" b="0" i="0" u="none" strike="noStrike" kern="1200" cap="none" spc="0" normalizeH="0" baseline="0" noProof="0" smtClean="0">
                <a:ln>
                  <a:noFill/>
                </a:ln>
                <a:solidFill>
                  <a:srgbClr val="FC979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cs-CZ" sz="1600" b="0" i="0" u="none" strike="noStrike" kern="1200" cap="none" spc="0" normalizeH="0" baseline="0" noProof="0" dirty="0" smtClean="0">
              <a:ln>
                <a:noFill/>
              </a:ln>
              <a:solidFill>
                <a:srgbClr val="FC979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395536" y="980729"/>
            <a:ext cx="8291264" cy="4392488"/>
          </a:xfrm>
        </p:spPr>
        <p:txBody>
          <a:bodyPr vert="eaVert"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cs-CZ"/>
          </a:p>
        </p:txBody>
      </p:sp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251520" y="44624"/>
            <a:ext cx="8424936" cy="648072"/>
          </a:xfrm>
          <a:noFill/>
          <a:ln>
            <a:noFill/>
          </a:ln>
          <a:effectLst>
            <a:outerShdw blurRad="25400" dist="25400" dir="2700000" algn="tl" rotWithShape="0">
              <a:prstClr val="black">
                <a:alpha val="68000"/>
              </a:prstClr>
            </a:outerShdw>
          </a:effectLst>
        </p:spPr>
        <p:txBody>
          <a:bodyPr anchor="t">
            <a:normAutofit/>
          </a:bodyPr>
          <a:lstStyle>
            <a:lvl1pPr algn="l">
              <a:defRPr sz="3600" b="1" baseline="0">
                <a:ln>
                  <a:noFill/>
                </a:ln>
                <a:solidFill>
                  <a:srgbClr val="9C8849"/>
                </a:solidFill>
                <a:effectLst/>
              </a:defRPr>
            </a:lvl1pPr>
          </a:lstStyle>
          <a:p>
            <a:r>
              <a:rPr lang="cs-CZ" smtClean="0"/>
              <a:t>Click to edit Master title style</a:t>
            </a:r>
            <a:endParaRPr lang="cs-CZ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BB4B0-5270-6C4C-896F-C0A41C5FC6DE}" type="datetime4">
              <a:rPr lang="en-US" smtClean="0"/>
              <a:t>October 1, 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C54933-B70A-406C-AC08-1A5BC5CB11D5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74660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Click to edit Master title style</a:t>
            </a:r>
            <a:endParaRPr lang="cs-C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Click to edit Master subtitle style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8B89C-EC08-3943-83DA-A29EF006922A}" type="datetime4">
              <a:rPr lang="en-US" smtClean="0"/>
              <a:t>October 1, 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C54933-B70A-406C-AC08-1A5BC5CB11D5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405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1520" y="44624"/>
            <a:ext cx="8424936" cy="648072"/>
          </a:xfrm>
          <a:noFill/>
          <a:ln>
            <a:noFill/>
          </a:ln>
          <a:effectLst>
            <a:outerShdw blurRad="25400" dist="25400" dir="2700000" algn="tl" rotWithShape="0">
              <a:prstClr val="black">
                <a:alpha val="68000"/>
              </a:prstClr>
            </a:outerShdw>
          </a:effectLst>
        </p:spPr>
        <p:txBody>
          <a:bodyPr anchor="t">
            <a:normAutofit/>
          </a:bodyPr>
          <a:lstStyle>
            <a:lvl1pPr algn="l">
              <a:defRPr sz="3600" b="1" baseline="0">
                <a:ln>
                  <a:noFill/>
                </a:ln>
                <a:solidFill>
                  <a:srgbClr val="9C8849"/>
                </a:solidFill>
                <a:effectLst/>
              </a:defRPr>
            </a:lvl1pPr>
          </a:lstStyle>
          <a:p>
            <a:r>
              <a:rPr lang="cs-CZ" smtClean="0"/>
              <a:t>Click to edit Master title style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052735"/>
            <a:ext cx="8280920" cy="4320481"/>
          </a:xfrm>
        </p:spPr>
        <p:txBody>
          <a:bodyPr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cs-CZ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392107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Click to edit Master title style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11560" y="2420888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395536" y="836712"/>
            <a:ext cx="4100264" cy="4608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836712"/>
            <a:ext cx="4038600" cy="4608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cs-CZ"/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251520" y="44624"/>
            <a:ext cx="8424936" cy="648072"/>
          </a:xfrm>
          <a:noFill/>
          <a:ln>
            <a:noFill/>
          </a:ln>
          <a:effectLst>
            <a:outerShdw blurRad="25400" dist="25400" dir="2700000" algn="tl" rotWithShape="0">
              <a:prstClr val="black">
                <a:alpha val="68000"/>
              </a:prstClr>
            </a:outerShdw>
          </a:effectLst>
        </p:spPr>
        <p:txBody>
          <a:bodyPr anchor="t">
            <a:normAutofit/>
          </a:bodyPr>
          <a:lstStyle>
            <a:lvl1pPr algn="l">
              <a:defRPr sz="3600" b="1" baseline="0">
                <a:ln>
                  <a:noFill/>
                </a:ln>
                <a:solidFill>
                  <a:srgbClr val="9C8849"/>
                </a:solidFill>
                <a:effectLst/>
              </a:defRPr>
            </a:lvl1pPr>
          </a:lstStyle>
          <a:p>
            <a:r>
              <a:rPr lang="cs-CZ" smtClean="0"/>
              <a:t>Click to edit Master title style</a:t>
            </a:r>
            <a:endParaRPr lang="cs-CZ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5536" y="908720"/>
            <a:ext cx="410185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395536" y="1628801"/>
            <a:ext cx="4101852" cy="38164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90872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1628801"/>
            <a:ext cx="4041775" cy="38164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cs-CZ"/>
          </a:p>
        </p:txBody>
      </p:sp>
      <p:sp>
        <p:nvSpPr>
          <p:cNvPr id="7" name="Nadpis 1"/>
          <p:cNvSpPr>
            <a:spLocks noGrp="1"/>
          </p:cNvSpPr>
          <p:nvPr>
            <p:ph type="title"/>
          </p:nvPr>
        </p:nvSpPr>
        <p:spPr>
          <a:xfrm>
            <a:off x="251520" y="44624"/>
            <a:ext cx="8424936" cy="648072"/>
          </a:xfrm>
          <a:noFill/>
          <a:ln>
            <a:noFill/>
          </a:ln>
          <a:effectLst>
            <a:outerShdw blurRad="25400" dist="25400" dir="2700000" algn="tl" rotWithShape="0">
              <a:prstClr val="black">
                <a:alpha val="68000"/>
              </a:prstClr>
            </a:outerShdw>
          </a:effectLst>
        </p:spPr>
        <p:txBody>
          <a:bodyPr anchor="t">
            <a:normAutofit/>
          </a:bodyPr>
          <a:lstStyle>
            <a:lvl1pPr algn="l">
              <a:defRPr sz="3600" b="1" baseline="0">
                <a:ln>
                  <a:noFill/>
                </a:ln>
                <a:solidFill>
                  <a:srgbClr val="9C8849"/>
                </a:solidFill>
                <a:effectLst/>
              </a:defRPr>
            </a:lvl1pPr>
          </a:lstStyle>
          <a:p>
            <a:r>
              <a:rPr lang="cs-CZ" smtClean="0"/>
              <a:t>Click to edit Master title style</a:t>
            </a:r>
            <a:endParaRPr lang="cs-CZ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1"/>
          <p:cNvSpPr>
            <a:spLocks noGrp="1"/>
          </p:cNvSpPr>
          <p:nvPr>
            <p:ph type="title"/>
          </p:nvPr>
        </p:nvSpPr>
        <p:spPr>
          <a:xfrm>
            <a:off x="251520" y="44624"/>
            <a:ext cx="8424936" cy="648072"/>
          </a:xfrm>
          <a:noFill/>
          <a:ln>
            <a:noFill/>
          </a:ln>
          <a:effectLst>
            <a:outerShdw blurRad="25400" dist="25400" dir="2700000" algn="tl" rotWithShape="0">
              <a:prstClr val="black">
                <a:alpha val="68000"/>
              </a:prstClr>
            </a:outerShdw>
          </a:effectLst>
        </p:spPr>
        <p:txBody>
          <a:bodyPr anchor="t">
            <a:normAutofit/>
          </a:bodyPr>
          <a:lstStyle>
            <a:lvl1pPr algn="l">
              <a:defRPr sz="3600" b="1" baseline="0">
                <a:ln>
                  <a:noFill/>
                </a:ln>
                <a:solidFill>
                  <a:srgbClr val="9C8849"/>
                </a:solidFill>
                <a:effectLst/>
              </a:defRPr>
            </a:lvl1pPr>
          </a:lstStyle>
          <a:p>
            <a:r>
              <a:rPr lang="cs-CZ" smtClean="0"/>
              <a:t>Click to edit Master title style</a:t>
            </a:r>
            <a:endParaRPr lang="cs-CZ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1"/>
          <p:cNvSpPr>
            <a:spLocks noGrp="1"/>
          </p:cNvSpPr>
          <p:nvPr>
            <p:ph type="title"/>
          </p:nvPr>
        </p:nvSpPr>
        <p:spPr>
          <a:xfrm>
            <a:off x="251520" y="44624"/>
            <a:ext cx="8424936" cy="648072"/>
          </a:xfrm>
          <a:noFill/>
          <a:ln>
            <a:noFill/>
          </a:ln>
          <a:effectLst>
            <a:outerShdw blurRad="25400" dist="25400" dir="2700000" algn="tl" rotWithShape="0">
              <a:prstClr val="black">
                <a:alpha val="68000"/>
              </a:prstClr>
            </a:outerShdw>
          </a:effectLst>
        </p:spPr>
        <p:txBody>
          <a:bodyPr anchor="t">
            <a:normAutofit/>
          </a:bodyPr>
          <a:lstStyle>
            <a:lvl1pPr algn="l">
              <a:defRPr sz="3600" b="1" baseline="0">
                <a:ln>
                  <a:noFill/>
                </a:ln>
                <a:solidFill>
                  <a:srgbClr val="9C8849"/>
                </a:solidFill>
                <a:effectLst/>
              </a:defRPr>
            </a:lvl1pPr>
          </a:lstStyle>
          <a:p>
            <a:r>
              <a:rPr lang="cs-CZ" smtClean="0"/>
              <a:t>Click to edit Master title style</a:t>
            </a:r>
            <a:endParaRPr lang="cs-CZ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826789"/>
            <a:ext cx="3069977" cy="87401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Click to edit Master title style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826789"/>
            <a:ext cx="5111750" cy="46184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395536" y="1700808"/>
            <a:ext cx="3069977" cy="37444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251520" y="44624"/>
            <a:ext cx="8424936" cy="648072"/>
          </a:xfrm>
          <a:prstGeom prst="rect">
            <a:avLst/>
          </a:prstGeom>
          <a:noFill/>
          <a:ln>
            <a:noFill/>
          </a:ln>
          <a:effectLst>
            <a:outerShdw blurRad="25400" dist="25400" dir="2700000" algn="tl" rotWithShape="0">
              <a:prstClr val="black">
                <a:alpha val="68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 algn="l">
              <a:defRPr sz="3600" b="1" baseline="0">
                <a:ln>
                  <a:noFill/>
                </a:ln>
                <a:solidFill>
                  <a:srgbClr val="9C8849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3600" b="1" i="0" u="none" strike="noStrike" kern="1200" cap="none" spc="0" normalizeH="0" baseline="0" noProof="0" smtClean="0">
                <a:ln>
                  <a:noFill/>
                </a:ln>
                <a:solidFill>
                  <a:srgbClr val="9C884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Klepnutím lze upravit</a:t>
            </a:r>
            <a:endParaRPr kumimoji="0" lang="cs-CZ" sz="3600" b="1" i="0" u="none" strike="noStrike" kern="1200" cap="none" spc="0" normalizeH="0" baseline="0" noProof="0" dirty="0">
              <a:ln>
                <a:noFill/>
              </a:ln>
              <a:solidFill>
                <a:srgbClr val="9C8849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725144"/>
            <a:ext cx="5486400" cy="50405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Click to edit Master title style</a:t>
            </a:r>
            <a:endParaRPr lang="cs-CZ" dirty="0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836711"/>
            <a:ext cx="5486400" cy="38908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Drag picture to placeholder or click icon to add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229200"/>
            <a:ext cx="5486400" cy="64807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5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CF22E5-E1C9-6246-9B23-EFA57AD46C21}" type="datetime4">
              <a:rPr lang="en-US" smtClean="0"/>
              <a:t>October 1,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9C54933-B70A-406C-AC08-1A5BC5CB11D5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  <p:pic>
        <p:nvPicPr>
          <p:cNvPr id="2050" name="Picture 2" descr="C:\Users\tygl\Dropbox\Work\CZU_Sablony\PrezData\fappz_sablona_page2.jpg"/>
          <p:cNvPicPr>
            <a:picLocks noChangeAspect="1" noChangeArrowheads="1"/>
          </p:cNvPicPr>
          <p:nvPr/>
        </p:nvPicPr>
        <p:blipFill>
          <a:blip r:embed="rId14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Zástupný symbol pro číslo snímku 5"/>
          <p:cNvSpPr txBox="1">
            <a:spLocks/>
          </p:cNvSpPr>
          <p:nvPr/>
        </p:nvSpPr>
        <p:spPr>
          <a:xfrm>
            <a:off x="7668344" y="6376243"/>
            <a:ext cx="792088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A70A39-961D-4FCF-B815-1711BD1F564E}" type="slidenum">
              <a:rPr kumimoji="0" lang="cs-CZ" sz="1600" b="0" i="0" u="none" strike="noStrike" kern="1200" cap="none" spc="0" normalizeH="0" baseline="0" noProof="0" smtClean="0">
                <a:ln>
                  <a:noFill/>
                </a:ln>
                <a:solidFill>
                  <a:srgbClr val="FC979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cs-CZ" sz="1600" b="0" i="0" u="none" strike="noStrike" kern="1200" cap="none" spc="0" normalizeH="0" baseline="0" noProof="0" dirty="0" smtClean="0">
              <a:ln>
                <a:noFill/>
              </a:ln>
              <a:solidFill>
                <a:srgbClr val="FC979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lačítko akce: Dopředu nebo Další 9">
            <a:hlinkClick r:id="" action="ppaction://hlinkshowjump?jump=nextslide" highlightClick="1"/>
          </p:cNvPr>
          <p:cNvSpPr/>
          <p:nvPr/>
        </p:nvSpPr>
        <p:spPr>
          <a:xfrm>
            <a:off x="8460432" y="6381328"/>
            <a:ext cx="432048" cy="288032"/>
          </a:xfrm>
          <a:prstGeom prst="actionButtonForwardNex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lačítko akce: Zpět nebo Předchozí 10">
            <a:hlinkClick r:id="" action="ppaction://hlinkshowjump?jump=previousslide" highlightClick="1"/>
          </p:cNvPr>
          <p:cNvSpPr/>
          <p:nvPr/>
        </p:nvSpPr>
        <p:spPr>
          <a:xfrm>
            <a:off x="7380312" y="6381328"/>
            <a:ext cx="432048" cy="288032"/>
          </a:xfrm>
          <a:prstGeom prst="actionButtonBackPreviou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2" name="Picture 9" descr="logo_DIT_modre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79388" y="6021388"/>
            <a:ext cx="812800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2" r:id="rId11"/>
    <p:sldLayoutId id="2147483713" r:id="rId12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6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oleObject" Target="../embeddings/oleObject2.bin"/><Relationship Id="rId5" Type="http://schemas.openxmlformats.org/officeDocument/2006/relationships/image" Target="../media/image6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7.wmf"/><Relationship Id="rId5" Type="http://schemas.openxmlformats.org/officeDocument/2006/relationships/image" Target="../media/image9.png"/><Relationship Id="rId6" Type="http://schemas.openxmlformats.org/officeDocument/2006/relationships/oleObject" Target="../embeddings/oleObject4.bin"/><Relationship Id="rId7" Type="http://schemas.openxmlformats.org/officeDocument/2006/relationships/image" Target="../media/image8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be.com/watch?v=6gmP4nk0EOE" TargetMode="External"/><Relationship Id="rId4" Type="http://schemas.openxmlformats.org/officeDocument/2006/relationships/hyperlink" Target="http://www.webexpo.cz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apple.com/html5/showcase/video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3.org" TargetMode="External"/><Relationship Id="rId4" Type="http://schemas.openxmlformats.org/officeDocument/2006/relationships/hyperlink" Target="http://www.w3schools.com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kit.pef.czu.cz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 smtClean="0"/>
              <a:t>Internetové technologie - </a:t>
            </a:r>
            <a:r>
              <a:rPr lang="cs-CZ" dirty="0" err="1" smtClean="0"/>
              <a:t>Client</a:t>
            </a:r>
            <a:r>
              <a:rPr lang="cs-CZ" dirty="0" smtClean="0"/>
              <a:t> </a:t>
            </a:r>
            <a:r>
              <a:rPr lang="cs-CZ" dirty="0" err="1" smtClean="0"/>
              <a:t>side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- úvod</a:t>
            </a:r>
            <a:endParaRPr lang="en-US" dirty="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886200"/>
            <a:ext cx="7010400" cy="1752600"/>
          </a:xfrm>
        </p:spPr>
        <p:txBody>
          <a:bodyPr/>
          <a:lstStyle/>
          <a:p>
            <a:r>
              <a:rPr lang="en-US" sz="1800" b="0" dirty="0" smtClean="0">
                <a:sym typeface="Symbol" pitchFamily="18" charset="2"/>
              </a:rPr>
              <a:t></a:t>
            </a:r>
            <a:endParaRPr lang="en-US" sz="1800" b="0" dirty="0" smtClean="0"/>
          </a:p>
          <a:p>
            <a:r>
              <a:rPr lang="en-US" sz="2000" dirty="0" smtClean="0"/>
              <a:t> </a:t>
            </a:r>
          </a:p>
          <a:p>
            <a:r>
              <a:rPr lang="en-US" sz="2000" dirty="0" smtClean="0"/>
              <a:t>Doc. </a:t>
            </a:r>
            <a:r>
              <a:rPr lang="en-US" sz="2000" dirty="0" err="1" smtClean="0"/>
              <a:t>Ing</a:t>
            </a:r>
            <a:r>
              <a:rPr lang="en-US" sz="2000" dirty="0" smtClean="0"/>
              <a:t>. Zdeněk Havlíček, </a:t>
            </a:r>
            <a:r>
              <a:rPr lang="en-US" sz="2000" dirty="0" err="1" smtClean="0"/>
              <a:t>CSc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KIT PEF CZU – </a:t>
            </a:r>
            <a:r>
              <a:rPr lang="en-US" sz="2000" dirty="0"/>
              <a:t> </a:t>
            </a:r>
            <a:r>
              <a:rPr lang="en-US" sz="2000" dirty="0" smtClean="0"/>
              <a:t>ZS </a:t>
            </a:r>
            <a:r>
              <a:rPr lang="en-US" sz="2000" dirty="0" smtClean="0"/>
              <a:t>2014/15</a:t>
            </a:r>
          </a:p>
          <a:p>
            <a:endParaRPr lang="en-US" sz="2000" dirty="0" smtClean="0"/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 flipH="1">
            <a:off x="762000" y="6172200"/>
            <a:ext cx="7543800" cy="0"/>
          </a:xfrm>
          <a:prstGeom prst="line">
            <a:avLst/>
          </a:prstGeom>
          <a:noFill/>
          <a:ln w="9525">
            <a:solidFill>
              <a:srgbClr val="0033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Mobilní technologie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pic>
        <p:nvPicPr>
          <p:cNvPr id="6" name="Obrázek 3" descr="Mobile web Zibin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1268760"/>
            <a:ext cx="6172200" cy="4681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95715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Tří vrstvá architektura C/S – 1995-2005</a:t>
            </a: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1371600" y="2590800"/>
          <a:ext cx="4687888" cy="191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6" name="Picture" r:id="rId4" imgW="4686480" imgH="1914120" progId="Word.Picture.8">
                  <p:embed/>
                </p:oleObj>
              </mc:Choice>
              <mc:Fallback>
                <p:oleObj name="Picture" r:id="rId4" imgW="4686480" imgH="1914120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2590800"/>
                        <a:ext cx="4687888" cy="1914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7636" name="Text Box 4"/>
          <p:cNvSpPr txBox="1">
            <a:spLocks noChangeArrowheads="1"/>
          </p:cNvSpPr>
          <p:nvPr/>
        </p:nvSpPr>
        <p:spPr bwMode="auto">
          <a:xfrm>
            <a:off x="5940425" y="19161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cs-CZ" b="1" i="1"/>
              <a:t>server-side</a:t>
            </a:r>
            <a:endParaRPr lang="cs-CZ"/>
          </a:p>
        </p:txBody>
      </p:sp>
      <p:sp>
        <p:nvSpPr>
          <p:cNvPr id="197637" name="AutoShape 5"/>
          <p:cNvSpPr>
            <a:spLocks noChangeArrowheads="1"/>
          </p:cNvSpPr>
          <p:nvPr/>
        </p:nvSpPr>
        <p:spPr bwMode="auto">
          <a:xfrm>
            <a:off x="6629400" y="2781300"/>
            <a:ext cx="679450" cy="800100"/>
          </a:xfrm>
          <a:prstGeom prst="flowChartMagneticDisk">
            <a:avLst/>
          </a:prstGeom>
          <a:solidFill>
            <a:srgbClr val="CC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197638" name="Text Box 6"/>
          <p:cNvSpPr txBox="1">
            <a:spLocks noChangeArrowheads="1"/>
          </p:cNvSpPr>
          <p:nvPr/>
        </p:nvSpPr>
        <p:spPr bwMode="auto">
          <a:xfrm>
            <a:off x="7308850" y="2997200"/>
            <a:ext cx="15970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cs-CZ" b="1"/>
              <a:t>Database1</a:t>
            </a:r>
            <a:endParaRPr lang="cs-CZ"/>
          </a:p>
        </p:txBody>
      </p:sp>
      <p:sp>
        <p:nvSpPr>
          <p:cNvPr id="197639" name="AutoShape 7"/>
          <p:cNvSpPr>
            <a:spLocks noChangeArrowheads="1"/>
          </p:cNvSpPr>
          <p:nvPr/>
        </p:nvSpPr>
        <p:spPr bwMode="auto">
          <a:xfrm>
            <a:off x="5940425" y="3068638"/>
            <a:ext cx="533400" cy="228600"/>
          </a:xfrm>
          <a:prstGeom prst="leftRightArrow">
            <a:avLst>
              <a:gd name="adj1" fmla="val 50000"/>
              <a:gd name="adj2" fmla="val 46667"/>
            </a:avLst>
          </a:prstGeom>
          <a:solidFill>
            <a:srgbClr val="CC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197640" name="Text Box 8"/>
          <p:cNvSpPr txBox="1">
            <a:spLocks noChangeArrowheads="1"/>
          </p:cNvSpPr>
          <p:nvPr/>
        </p:nvSpPr>
        <p:spPr bwMode="auto">
          <a:xfrm>
            <a:off x="971550" y="1628775"/>
            <a:ext cx="18002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cs-CZ" b="1" i="1"/>
              <a:t/>
            </a:r>
            <a:br>
              <a:rPr lang="cs-CZ" b="1" i="1"/>
            </a:br>
            <a:r>
              <a:rPr lang="cs-CZ" b="1" i="1"/>
              <a:t>client-side</a:t>
            </a:r>
            <a:endParaRPr lang="cs-CZ" i="1"/>
          </a:p>
        </p:txBody>
      </p:sp>
      <p:sp>
        <p:nvSpPr>
          <p:cNvPr id="197641" name="AutoShape 9"/>
          <p:cNvSpPr>
            <a:spLocks noChangeArrowheads="1"/>
          </p:cNvSpPr>
          <p:nvPr/>
        </p:nvSpPr>
        <p:spPr bwMode="auto">
          <a:xfrm>
            <a:off x="2743200" y="2514600"/>
            <a:ext cx="2133600" cy="228600"/>
          </a:xfrm>
          <a:prstGeom prst="rightArrow">
            <a:avLst>
              <a:gd name="adj1" fmla="val 50000"/>
              <a:gd name="adj2" fmla="val 233333"/>
            </a:avLst>
          </a:prstGeom>
          <a:solidFill>
            <a:srgbClr val="CC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197642" name="AutoShape 10"/>
          <p:cNvSpPr>
            <a:spLocks noChangeArrowheads="1"/>
          </p:cNvSpPr>
          <p:nvPr/>
        </p:nvSpPr>
        <p:spPr bwMode="auto">
          <a:xfrm>
            <a:off x="2771775" y="4508500"/>
            <a:ext cx="2362200" cy="228600"/>
          </a:xfrm>
          <a:prstGeom prst="leftArrow">
            <a:avLst>
              <a:gd name="adj1" fmla="val 50000"/>
              <a:gd name="adj2" fmla="val 258333"/>
            </a:avLst>
          </a:prstGeom>
          <a:solidFill>
            <a:srgbClr val="CC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197643" name="Text Box 11"/>
          <p:cNvSpPr txBox="1">
            <a:spLocks noChangeArrowheads="1"/>
          </p:cNvSpPr>
          <p:nvPr/>
        </p:nvSpPr>
        <p:spPr bwMode="auto">
          <a:xfrm>
            <a:off x="3132138" y="4941888"/>
            <a:ext cx="2209800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cs-CZ" sz="2000" b="1" dirty="0">
                <a:solidFill>
                  <a:srgbClr val="CC3300"/>
                </a:solidFill>
              </a:rPr>
              <a:t>Výsledná stránka </a:t>
            </a:r>
            <a:br>
              <a:rPr lang="cs-CZ" sz="2000" b="1" dirty="0">
                <a:solidFill>
                  <a:srgbClr val="CC3300"/>
                </a:solidFill>
              </a:rPr>
            </a:br>
            <a:r>
              <a:rPr lang="cs-CZ" sz="2000" b="1" dirty="0">
                <a:solidFill>
                  <a:srgbClr val="CC3300"/>
                </a:solidFill>
              </a:rPr>
              <a:t>v </a:t>
            </a:r>
            <a:r>
              <a:rPr lang="cs-CZ" sz="2000" b="1" dirty="0" smtClean="0">
                <a:solidFill>
                  <a:srgbClr val="CC3300"/>
                </a:solidFill>
              </a:rPr>
              <a:t>HTML +</a:t>
            </a:r>
            <a:endParaRPr lang="cs-CZ" sz="2000" b="1" dirty="0">
              <a:solidFill>
                <a:srgbClr val="CC3300"/>
              </a:solidFill>
            </a:endParaRPr>
          </a:p>
          <a:p>
            <a:pPr algn="ctr" eaLnBrk="0" hangingPunct="0"/>
            <a:r>
              <a:rPr lang="cs-CZ" sz="2000" b="1" dirty="0" err="1" smtClean="0">
                <a:solidFill>
                  <a:srgbClr val="CC3300"/>
                </a:solidFill>
              </a:rPr>
              <a:t>JavaScript</a:t>
            </a:r>
            <a:endParaRPr lang="cs-CZ" sz="2000" b="1" dirty="0" smtClean="0">
              <a:solidFill>
                <a:srgbClr val="CC3300"/>
              </a:solidFill>
            </a:endParaRPr>
          </a:p>
          <a:p>
            <a:pPr algn="ctr" eaLnBrk="0" hangingPunct="0"/>
            <a:r>
              <a:rPr lang="cs-CZ" sz="2000" b="1" dirty="0" smtClean="0">
                <a:solidFill>
                  <a:srgbClr val="CC3300"/>
                </a:solidFill>
              </a:rPr>
              <a:t>(CSS)</a:t>
            </a:r>
            <a:endParaRPr lang="cs-CZ" dirty="0">
              <a:solidFill>
                <a:srgbClr val="CC3300"/>
              </a:solidFill>
            </a:endParaRPr>
          </a:p>
        </p:txBody>
      </p:sp>
      <p:sp>
        <p:nvSpPr>
          <p:cNvPr id="197644" name="Text Box 12"/>
          <p:cNvSpPr txBox="1">
            <a:spLocks noChangeArrowheads="1"/>
          </p:cNvSpPr>
          <p:nvPr/>
        </p:nvSpPr>
        <p:spPr bwMode="auto">
          <a:xfrm>
            <a:off x="2667000" y="2133600"/>
            <a:ext cx="2057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cs-CZ" sz="2000" b="1">
                <a:solidFill>
                  <a:srgbClr val="CC3300"/>
                </a:solidFill>
              </a:rPr>
              <a:t>adresa + data</a:t>
            </a:r>
            <a:endParaRPr lang="cs-CZ" b="1">
              <a:solidFill>
                <a:srgbClr val="CC3300"/>
              </a:solidFill>
            </a:endParaRPr>
          </a:p>
        </p:txBody>
      </p:sp>
      <p:sp>
        <p:nvSpPr>
          <p:cNvPr id="16" name="AutoShape 5"/>
          <p:cNvSpPr>
            <a:spLocks noChangeArrowheads="1"/>
          </p:cNvSpPr>
          <p:nvPr/>
        </p:nvSpPr>
        <p:spPr bwMode="auto">
          <a:xfrm>
            <a:off x="6659563" y="3789363"/>
            <a:ext cx="679450" cy="800100"/>
          </a:xfrm>
          <a:prstGeom prst="flowChartMagneticDisk">
            <a:avLst/>
          </a:prstGeom>
          <a:solidFill>
            <a:srgbClr val="CC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17" name="AutoShape 7"/>
          <p:cNvSpPr>
            <a:spLocks noChangeArrowheads="1"/>
          </p:cNvSpPr>
          <p:nvPr/>
        </p:nvSpPr>
        <p:spPr bwMode="auto">
          <a:xfrm>
            <a:off x="5940425" y="3573463"/>
            <a:ext cx="576263" cy="215900"/>
          </a:xfrm>
          <a:prstGeom prst="leftRightArrow">
            <a:avLst>
              <a:gd name="adj1" fmla="val 50000"/>
              <a:gd name="adj2" fmla="val 46710"/>
            </a:avLst>
          </a:prstGeom>
          <a:solidFill>
            <a:srgbClr val="CC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7380288" y="3933825"/>
            <a:ext cx="159861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cs-CZ" b="1"/>
              <a:t>Database2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287561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7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7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7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7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7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7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7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7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7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7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7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7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7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7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7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7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7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36" grpId="0" autoUpdateAnimBg="0"/>
      <p:bldP spid="197637" grpId="0" animBg="1"/>
      <p:bldP spid="197638" grpId="0" autoUpdateAnimBg="0"/>
      <p:bldP spid="197639" grpId="0" animBg="1"/>
      <p:bldP spid="197640" grpId="0" autoUpdateAnimBg="0"/>
      <p:bldP spid="197641" grpId="0" animBg="1"/>
      <p:bldP spid="197642" grpId="0" animBg="1"/>
      <p:bldP spid="197643" grpId="0" autoUpdateAnimBg="0"/>
      <p:bldP spid="197644" grpId="0" autoUpdateAnimBg="0"/>
      <p:bldP spid="16" grpId="0" animBg="1"/>
      <p:bldP spid="17" grpId="0" animBg="1"/>
      <p:bldP spid="18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Tří vrstvá architektura C/S - </a:t>
            </a:r>
            <a:r>
              <a:rPr lang="cs-CZ" dirty="0" smtClean="0"/>
              <a:t>2014</a:t>
            </a:r>
            <a:endParaRPr lang="cs-CZ" dirty="0" smtClean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5909416"/>
              </p:ext>
            </p:extLst>
          </p:nvPr>
        </p:nvGraphicFramePr>
        <p:xfrm>
          <a:off x="1227634" y="2158777"/>
          <a:ext cx="4687888" cy="191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1" name="Picture" r:id="rId4" imgW="4686480" imgH="1914120" progId="Word.Picture.8">
                  <p:embed/>
                </p:oleObj>
              </mc:Choice>
              <mc:Fallback>
                <p:oleObj name="Picture" r:id="rId4" imgW="4686480" imgH="1914120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7634" y="2158777"/>
                        <a:ext cx="4687888" cy="1914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7636" name="Text Box 4"/>
          <p:cNvSpPr txBox="1">
            <a:spLocks noChangeArrowheads="1"/>
          </p:cNvSpPr>
          <p:nvPr/>
        </p:nvSpPr>
        <p:spPr bwMode="auto">
          <a:xfrm>
            <a:off x="5796459" y="148409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cs-CZ" b="1" i="1"/>
              <a:t>server-side</a:t>
            </a:r>
            <a:endParaRPr lang="cs-CZ"/>
          </a:p>
        </p:txBody>
      </p:sp>
      <p:sp>
        <p:nvSpPr>
          <p:cNvPr id="197637" name="AutoShape 5"/>
          <p:cNvSpPr>
            <a:spLocks noChangeArrowheads="1"/>
          </p:cNvSpPr>
          <p:nvPr/>
        </p:nvSpPr>
        <p:spPr bwMode="auto">
          <a:xfrm>
            <a:off x="6485434" y="2349277"/>
            <a:ext cx="679450" cy="800100"/>
          </a:xfrm>
          <a:prstGeom prst="flowChartMagneticDisk">
            <a:avLst/>
          </a:prstGeom>
          <a:solidFill>
            <a:srgbClr val="CC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197638" name="Text Box 6"/>
          <p:cNvSpPr txBox="1">
            <a:spLocks noChangeArrowheads="1"/>
          </p:cNvSpPr>
          <p:nvPr/>
        </p:nvSpPr>
        <p:spPr bwMode="auto">
          <a:xfrm>
            <a:off x="7164884" y="2565177"/>
            <a:ext cx="15970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cs-CZ" b="1"/>
              <a:t>Database1</a:t>
            </a:r>
            <a:endParaRPr lang="cs-CZ"/>
          </a:p>
        </p:txBody>
      </p:sp>
      <p:sp>
        <p:nvSpPr>
          <p:cNvPr id="197639" name="AutoShape 7"/>
          <p:cNvSpPr>
            <a:spLocks noChangeArrowheads="1"/>
          </p:cNvSpPr>
          <p:nvPr/>
        </p:nvSpPr>
        <p:spPr bwMode="auto">
          <a:xfrm>
            <a:off x="5796459" y="2636615"/>
            <a:ext cx="533400" cy="228600"/>
          </a:xfrm>
          <a:prstGeom prst="leftRightArrow">
            <a:avLst>
              <a:gd name="adj1" fmla="val 50000"/>
              <a:gd name="adj2" fmla="val 46667"/>
            </a:avLst>
          </a:prstGeom>
          <a:solidFill>
            <a:srgbClr val="CC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197640" name="Text Box 8"/>
          <p:cNvSpPr txBox="1">
            <a:spLocks noChangeArrowheads="1"/>
          </p:cNvSpPr>
          <p:nvPr/>
        </p:nvSpPr>
        <p:spPr bwMode="auto">
          <a:xfrm>
            <a:off x="827584" y="1196752"/>
            <a:ext cx="18002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cs-CZ" b="1" i="1" dirty="0"/>
              <a:t/>
            </a:r>
            <a:br>
              <a:rPr lang="cs-CZ" b="1" i="1" dirty="0"/>
            </a:br>
            <a:r>
              <a:rPr lang="cs-CZ" b="1" i="1" dirty="0" err="1"/>
              <a:t>client-side</a:t>
            </a:r>
            <a:endParaRPr lang="cs-CZ" i="1" dirty="0"/>
          </a:p>
        </p:txBody>
      </p:sp>
      <p:sp>
        <p:nvSpPr>
          <p:cNvPr id="197641" name="AutoShape 9"/>
          <p:cNvSpPr>
            <a:spLocks noChangeArrowheads="1"/>
          </p:cNvSpPr>
          <p:nvPr/>
        </p:nvSpPr>
        <p:spPr bwMode="auto">
          <a:xfrm>
            <a:off x="2599234" y="2082577"/>
            <a:ext cx="2133600" cy="228600"/>
          </a:xfrm>
          <a:prstGeom prst="rightArrow">
            <a:avLst>
              <a:gd name="adj1" fmla="val 50000"/>
              <a:gd name="adj2" fmla="val 233333"/>
            </a:avLst>
          </a:prstGeom>
          <a:solidFill>
            <a:srgbClr val="CC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197642" name="AutoShape 10"/>
          <p:cNvSpPr>
            <a:spLocks noChangeArrowheads="1"/>
          </p:cNvSpPr>
          <p:nvPr/>
        </p:nvSpPr>
        <p:spPr bwMode="auto">
          <a:xfrm>
            <a:off x="2411810" y="3861073"/>
            <a:ext cx="2362200" cy="228600"/>
          </a:xfrm>
          <a:prstGeom prst="leftArrow">
            <a:avLst>
              <a:gd name="adj1" fmla="val 50000"/>
              <a:gd name="adj2" fmla="val 258333"/>
            </a:avLst>
          </a:prstGeom>
          <a:solidFill>
            <a:srgbClr val="CC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197643" name="Text Box 11"/>
          <p:cNvSpPr txBox="1">
            <a:spLocks noChangeArrowheads="1"/>
          </p:cNvSpPr>
          <p:nvPr/>
        </p:nvSpPr>
        <p:spPr bwMode="auto">
          <a:xfrm>
            <a:off x="2627834" y="4293121"/>
            <a:ext cx="2448272" cy="1107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 eaLnBrk="0" hangingPunct="0"/>
            <a:r>
              <a:rPr lang="cs-CZ" sz="2000" b="1" dirty="0">
                <a:solidFill>
                  <a:srgbClr val="CC3300"/>
                </a:solidFill>
              </a:rPr>
              <a:t>Výsledná stránka </a:t>
            </a:r>
            <a:br>
              <a:rPr lang="cs-CZ" sz="2000" b="1" dirty="0">
                <a:solidFill>
                  <a:srgbClr val="CC3300"/>
                </a:solidFill>
              </a:rPr>
            </a:br>
            <a:r>
              <a:rPr lang="cs-CZ" sz="2000" b="1" dirty="0">
                <a:solidFill>
                  <a:srgbClr val="CC3300"/>
                </a:solidFill>
              </a:rPr>
              <a:t>v </a:t>
            </a:r>
            <a:r>
              <a:rPr lang="cs-CZ" sz="2000" b="1" dirty="0" smtClean="0">
                <a:solidFill>
                  <a:srgbClr val="CC3300"/>
                </a:solidFill>
              </a:rPr>
              <a:t>HTML 5</a:t>
            </a:r>
            <a:r>
              <a:rPr lang="cs-CZ" sz="2800" b="1" dirty="0" smtClean="0">
                <a:solidFill>
                  <a:srgbClr val="CC3300"/>
                </a:solidFill>
              </a:rPr>
              <a:t>, CSS 3,</a:t>
            </a:r>
            <a:endParaRPr lang="cs-CZ" sz="2800" b="1" dirty="0">
              <a:solidFill>
                <a:srgbClr val="CC3300"/>
              </a:solidFill>
            </a:endParaRPr>
          </a:p>
          <a:p>
            <a:pPr algn="ctr" eaLnBrk="0" hangingPunct="0"/>
            <a:r>
              <a:rPr lang="cs-CZ" b="1" dirty="0" err="1">
                <a:solidFill>
                  <a:srgbClr val="CC3300"/>
                </a:solidFill>
              </a:rPr>
              <a:t>JavaScript</a:t>
            </a:r>
            <a:endParaRPr lang="cs-CZ" b="1" dirty="0">
              <a:solidFill>
                <a:srgbClr val="CC3300"/>
              </a:solidFill>
            </a:endParaRPr>
          </a:p>
        </p:txBody>
      </p:sp>
      <p:sp>
        <p:nvSpPr>
          <p:cNvPr id="197644" name="Text Box 12"/>
          <p:cNvSpPr txBox="1">
            <a:spLocks noChangeArrowheads="1"/>
          </p:cNvSpPr>
          <p:nvPr/>
        </p:nvSpPr>
        <p:spPr bwMode="auto">
          <a:xfrm>
            <a:off x="2523034" y="1701577"/>
            <a:ext cx="2057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cs-CZ" sz="2000" b="1">
                <a:solidFill>
                  <a:srgbClr val="CC3300"/>
                </a:solidFill>
              </a:rPr>
              <a:t>adresa + data</a:t>
            </a:r>
            <a:endParaRPr lang="cs-CZ" b="1">
              <a:solidFill>
                <a:srgbClr val="CC3300"/>
              </a:solidFill>
            </a:endParaRPr>
          </a:p>
        </p:txBody>
      </p:sp>
      <p:sp>
        <p:nvSpPr>
          <p:cNvPr id="16" name="AutoShape 5"/>
          <p:cNvSpPr>
            <a:spLocks noChangeArrowheads="1"/>
          </p:cNvSpPr>
          <p:nvPr/>
        </p:nvSpPr>
        <p:spPr bwMode="auto">
          <a:xfrm>
            <a:off x="6515597" y="3357340"/>
            <a:ext cx="679450" cy="800100"/>
          </a:xfrm>
          <a:prstGeom prst="flowChartMagneticDisk">
            <a:avLst/>
          </a:prstGeom>
          <a:solidFill>
            <a:srgbClr val="CC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17" name="AutoShape 7"/>
          <p:cNvSpPr>
            <a:spLocks noChangeArrowheads="1"/>
          </p:cNvSpPr>
          <p:nvPr/>
        </p:nvSpPr>
        <p:spPr bwMode="auto">
          <a:xfrm>
            <a:off x="5796459" y="3141440"/>
            <a:ext cx="576263" cy="215900"/>
          </a:xfrm>
          <a:prstGeom prst="leftRightArrow">
            <a:avLst>
              <a:gd name="adj1" fmla="val 50000"/>
              <a:gd name="adj2" fmla="val 46710"/>
            </a:avLst>
          </a:prstGeom>
          <a:solidFill>
            <a:srgbClr val="CC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7380288" y="3933825"/>
            <a:ext cx="159861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cs-CZ" b="1"/>
              <a:t>Database2</a:t>
            </a:r>
            <a:endParaRPr lang="cs-CZ"/>
          </a:p>
        </p:txBody>
      </p:sp>
      <p:cxnSp>
        <p:nvCxnSpPr>
          <p:cNvPr id="21" name="Přímá spojovací šipka 20"/>
          <p:cNvCxnSpPr/>
          <p:nvPr/>
        </p:nvCxnSpPr>
        <p:spPr>
          <a:xfrm>
            <a:off x="2627834" y="5589265"/>
            <a:ext cx="2304256" cy="1588"/>
          </a:xfrm>
          <a:prstGeom prst="straightConnector1">
            <a:avLst/>
          </a:prstGeom>
          <a:ln w="50800"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ovéPole 21"/>
          <p:cNvSpPr txBox="1"/>
          <p:nvPr/>
        </p:nvSpPr>
        <p:spPr>
          <a:xfrm>
            <a:off x="3419872" y="5661248"/>
            <a:ext cx="10070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smtClean="0"/>
              <a:t>AJAX</a:t>
            </a:r>
            <a:endParaRPr lang="en-GB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5508154" y="4437137"/>
            <a:ext cx="18844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smtClean="0"/>
              <a:t>Web </a:t>
            </a:r>
            <a:r>
              <a:rPr lang="cs-CZ" b="1" dirty="0" err="1" smtClean="0"/>
              <a:t>services</a:t>
            </a:r>
            <a:endParaRPr lang="cs-CZ" b="1" dirty="0" smtClean="0"/>
          </a:p>
          <a:p>
            <a:r>
              <a:rPr lang="cs-CZ" b="1" dirty="0" err="1" smtClean="0"/>
              <a:t>Frameworks</a:t>
            </a:r>
            <a:endParaRPr lang="cs-CZ" b="1" dirty="0" smtClean="0"/>
          </a:p>
          <a:p>
            <a:r>
              <a:rPr lang="cs-CZ" b="1" dirty="0" smtClean="0"/>
              <a:t>WCMS</a:t>
            </a:r>
            <a:endParaRPr lang="en-GB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1060530" y="4149105"/>
            <a:ext cx="9368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b="1" dirty="0" smtClean="0"/>
              <a:t>DOM</a:t>
            </a:r>
          </a:p>
        </p:txBody>
      </p:sp>
    </p:spTree>
    <p:extLst>
      <p:ext uri="{BB962C8B-B14F-4D97-AF65-F5344CB8AC3E}">
        <p14:creationId xmlns:p14="http://schemas.microsoft.com/office/powerpoint/2010/main" val="415652142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7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7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7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7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7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7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7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7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7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7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7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7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7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7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7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7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7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36" grpId="0" autoUpdateAnimBg="0"/>
      <p:bldP spid="197637" grpId="0" animBg="1"/>
      <p:bldP spid="197638" grpId="0" autoUpdateAnimBg="0"/>
      <p:bldP spid="197639" grpId="0" animBg="1"/>
      <p:bldP spid="197640" grpId="0" autoUpdateAnimBg="0"/>
      <p:bldP spid="197641" grpId="0" animBg="1"/>
      <p:bldP spid="197642" grpId="0" animBg="1"/>
      <p:bldP spid="197643" grpId="0" autoUpdateAnimBg="0"/>
      <p:bldP spid="197644" grpId="0" autoUpdateAnimBg="0"/>
      <p:bldP spid="16" grpId="0" animBg="1"/>
      <p:bldP spid="17" grpId="0" animBg="1"/>
      <p:bldP spid="18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Line 2"/>
          <p:cNvSpPr>
            <a:spLocks noChangeShapeType="1"/>
          </p:cNvSpPr>
          <p:nvPr/>
        </p:nvSpPr>
        <p:spPr bwMode="auto">
          <a:xfrm flipH="1">
            <a:off x="2286000" y="1905000"/>
            <a:ext cx="1828800" cy="304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4102" name="Line 3"/>
          <p:cNvSpPr>
            <a:spLocks noChangeShapeType="1"/>
          </p:cNvSpPr>
          <p:nvPr/>
        </p:nvSpPr>
        <p:spPr bwMode="auto">
          <a:xfrm>
            <a:off x="2286000" y="4953000"/>
            <a:ext cx="426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4103" name="Text Box 4"/>
          <p:cNvSpPr txBox="1">
            <a:spLocks noChangeArrowheads="1"/>
          </p:cNvSpPr>
          <p:nvPr/>
        </p:nvSpPr>
        <p:spPr bwMode="auto">
          <a:xfrm>
            <a:off x="2270125" y="4918075"/>
            <a:ext cx="2682875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/>
              <a:t>forma</a:t>
            </a:r>
          </a:p>
          <a:p>
            <a:r>
              <a:rPr lang="cs-CZ" sz="1800"/>
              <a:t>(vzhled stránky)</a:t>
            </a:r>
            <a:endParaRPr lang="cs-CZ"/>
          </a:p>
        </p:txBody>
      </p:sp>
      <p:sp>
        <p:nvSpPr>
          <p:cNvPr id="4104" name="Text Box 5"/>
          <p:cNvSpPr txBox="1">
            <a:spLocks noChangeArrowheads="1"/>
          </p:cNvSpPr>
          <p:nvPr/>
        </p:nvSpPr>
        <p:spPr bwMode="auto">
          <a:xfrm>
            <a:off x="3810000" y="3505200"/>
            <a:ext cx="895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/>
              <a:t>obsah</a:t>
            </a:r>
          </a:p>
        </p:txBody>
      </p:sp>
      <p:sp>
        <p:nvSpPr>
          <p:cNvPr id="4105" name="Text Box 6"/>
          <p:cNvSpPr txBox="1">
            <a:spLocks noChangeArrowheads="1"/>
          </p:cNvSpPr>
          <p:nvPr/>
        </p:nvSpPr>
        <p:spPr bwMode="auto">
          <a:xfrm>
            <a:off x="5775325" y="4841875"/>
            <a:ext cx="140335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/>
              <a:t>funkce </a:t>
            </a:r>
          </a:p>
          <a:p>
            <a:r>
              <a:rPr lang="cs-CZ" sz="1800"/>
              <a:t>(technologie)</a:t>
            </a:r>
            <a:endParaRPr lang="cs-CZ"/>
          </a:p>
        </p:txBody>
      </p:sp>
      <p:sp>
        <p:nvSpPr>
          <p:cNvPr id="4106" name="Text Box 7"/>
          <p:cNvSpPr txBox="1">
            <a:spLocks noChangeArrowheads="1"/>
          </p:cNvSpPr>
          <p:nvPr/>
        </p:nvSpPr>
        <p:spPr bwMode="auto">
          <a:xfrm>
            <a:off x="6705600" y="4419600"/>
            <a:ext cx="944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/>
              <a:t>tvůrce</a:t>
            </a:r>
          </a:p>
        </p:txBody>
      </p:sp>
      <p:sp>
        <p:nvSpPr>
          <p:cNvPr id="4107" name="Text Box 8"/>
          <p:cNvSpPr txBox="1">
            <a:spLocks noChangeArrowheads="1"/>
          </p:cNvSpPr>
          <p:nvPr/>
        </p:nvSpPr>
        <p:spPr bwMode="auto">
          <a:xfrm>
            <a:off x="3276600" y="533400"/>
            <a:ext cx="17399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cs-CZ"/>
              <a:t>účel</a:t>
            </a:r>
          </a:p>
          <a:p>
            <a:pPr algn="ctr"/>
            <a:r>
              <a:rPr lang="cs-CZ"/>
              <a:t>(ekonomika)</a:t>
            </a:r>
          </a:p>
        </p:txBody>
      </p:sp>
      <p:graphicFrame>
        <p:nvGraphicFramePr>
          <p:cNvPr id="4098" name="Object 9"/>
          <p:cNvGraphicFramePr>
            <a:graphicFrameLocks noChangeAspect="1"/>
          </p:cNvGraphicFramePr>
          <p:nvPr/>
        </p:nvGraphicFramePr>
        <p:xfrm>
          <a:off x="6477000" y="3124200"/>
          <a:ext cx="947738" cy="1184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7" name="Klip" r:id="rId3" imgW="944280" imgH="1180440" progId="MS_ClipArt_Gallery.2">
                  <p:embed/>
                </p:oleObj>
              </mc:Choice>
              <mc:Fallback>
                <p:oleObj name="Klip" r:id="rId3" imgW="944280" imgH="1180440" progId="MS_ClipArt_Gallery.2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3124200"/>
                        <a:ext cx="947738" cy="1184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08" name="Picture 10" descr="supervi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3352800"/>
            <a:ext cx="1447800" cy="108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9" name="Line 11"/>
          <p:cNvSpPr>
            <a:spLocks noChangeShapeType="1"/>
          </p:cNvSpPr>
          <p:nvPr/>
        </p:nvSpPr>
        <p:spPr bwMode="auto">
          <a:xfrm>
            <a:off x="4114800" y="1905000"/>
            <a:ext cx="2438400" cy="304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graphicFrame>
        <p:nvGraphicFramePr>
          <p:cNvPr id="4099" name="Object 12"/>
          <p:cNvGraphicFramePr>
            <a:graphicFrameLocks noChangeAspect="1"/>
          </p:cNvGraphicFramePr>
          <p:nvPr/>
        </p:nvGraphicFramePr>
        <p:xfrm>
          <a:off x="3733800" y="1447800"/>
          <a:ext cx="762000" cy="76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8" name="Klip" r:id="rId6" imgW="2903040" imgH="2437920" progId="MS_ClipArt_Gallery.2">
                  <p:embed/>
                </p:oleObj>
              </mc:Choice>
              <mc:Fallback>
                <p:oleObj name="Klip" r:id="rId6" imgW="2903040" imgH="2437920" progId="MS_ClipArt_Gallery.2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1447800"/>
                        <a:ext cx="762000" cy="760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10" name="Text Box 13"/>
          <p:cNvSpPr txBox="1">
            <a:spLocks noChangeArrowheads="1"/>
          </p:cNvSpPr>
          <p:nvPr/>
        </p:nvSpPr>
        <p:spPr bwMode="auto">
          <a:xfrm>
            <a:off x="381000" y="203200"/>
            <a:ext cx="12668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3200" b="1">
                <a:solidFill>
                  <a:srgbClr val="003399"/>
                </a:solidFill>
                <a:latin typeface="Arial" charset="0"/>
              </a:rPr>
              <a:t>Závěr</a:t>
            </a:r>
            <a:endParaRPr lang="cs-CZ" i="1"/>
          </a:p>
        </p:txBody>
      </p:sp>
      <p:sp>
        <p:nvSpPr>
          <p:cNvPr id="4111" name="Text Box 14"/>
          <p:cNvSpPr txBox="1">
            <a:spLocks noChangeArrowheads="1"/>
          </p:cNvSpPr>
          <p:nvPr/>
        </p:nvSpPr>
        <p:spPr bwMode="auto">
          <a:xfrm>
            <a:off x="288925" y="4460875"/>
            <a:ext cx="1146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/>
              <a:t>uživatel</a:t>
            </a:r>
          </a:p>
        </p:txBody>
      </p:sp>
      <p:sp>
        <p:nvSpPr>
          <p:cNvPr id="4112" name="Line 15"/>
          <p:cNvSpPr>
            <a:spLocks noChangeShapeType="1"/>
          </p:cNvSpPr>
          <p:nvPr/>
        </p:nvSpPr>
        <p:spPr bwMode="auto">
          <a:xfrm flipH="1">
            <a:off x="2057400" y="1752600"/>
            <a:ext cx="1676400" cy="1600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4113" name="Line 16"/>
          <p:cNvSpPr>
            <a:spLocks noChangeShapeType="1"/>
          </p:cNvSpPr>
          <p:nvPr/>
        </p:nvSpPr>
        <p:spPr bwMode="auto">
          <a:xfrm flipH="1" flipV="1">
            <a:off x="1600200" y="4343400"/>
            <a:ext cx="990600" cy="762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4114" name="Line 18"/>
          <p:cNvSpPr>
            <a:spLocks noChangeShapeType="1"/>
          </p:cNvSpPr>
          <p:nvPr/>
        </p:nvSpPr>
        <p:spPr bwMode="auto">
          <a:xfrm flipH="1" flipV="1">
            <a:off x="1905000" y="3962400"/>
            <a:ext cx="3886200" cy="1143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4115" name="Line 19"/>
          <p:cNvSpPr>
            <a:spLocks noChangeShapeType="1"/>
          </p:cNvSpPr>
          <p:nvPr/>
        </p:nvSpPr>
        <p:spPr bwMode="auto">
          <a:xfrm flipH="1">
            <a:off x="2057400" y="3733800"/>
            <a:ext cx="1828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Budoucnost – HTML 5, RIA, web 2.0, …</a:t>
            </a:r>
            <a:endParaRPr lang="en-GB" dirty="0" smtClean="0"/>
          </a:p>
        </p:txBody>
      </p:sp>
      <p:sp>
        <p:nvSpPr>
          <p:cNvPr id="2765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>
                <a:hlinkClick r:id="rId2"/>
              </a:rPr>
              <a:t>http://www.apple.com/html5/showcase/video/</a:t>
            </a:r>
            <a:endParaRPr lang="cs-CZ" dirty="0"/>
          </a:p>
          <a:p>
            <a:pPr>
              <a:buFontTx/>
              <a:buNone/>
            </a:pPr>
            <a:r>
              <a:rPr lang="cs-CZ" dirty="0"/>
              <a:t>http://www.w3schools.com/</a:t>
            </a:r>
            <a:r>
              <a:rPr lang="cs-CZ" dirty="0" err="1"/>
              <a:t>html</a:t>
            </a:r>
            <a:r>
              <a:rPr lang="cs-CZ" dirty="0"/>
              <a:t>/html5_intro.asp</a:t>
            </a:r>
            <a:endParaRPr lang="cs-CZ" dirty="0" smtClean="0"/>
          </a:p>
          <a:p>
            <a:r>
              <a:rPr lang="cs-CZ" dirty="0" err="1" smtClean="0"/>
              <a:t>Rich</a:t>
            </a:r>
            <a:r>
              <a:rPr lang="cs-CZ" dirty="0" smtClean="0"/>
              <a:t> Internet </a:t>
            </a:r>
            <a:r>
              <a:rPr lang="cs-CZ" dirty="0" err="1" smtClean="0"/>
              <a:t>applications</a:t>
            </a:r>
            <a:r>
              <a:rPr lang="cs-CZ" dirty="0" smtClean="0"/>
              <a:t>  př. Adobe </a:t>
            </a:r>
            <a:r>
              <a:rPr lang="cs-CZ" dirty="0" err="1" smtClean="0"/>
              <a:t>Flex</a:t>
            </a:r>
            <a:endParaRPr lang="cs-CZ" dirty="0" smtClean="0">
              <a:hlinkClick r:id="rId3"/>
            </a:endParaRPr>
          </a:p>
          <a:p>
            <a:r>
              <a:rPr lang="en-ZA" dirty="0" smtClean="0">
                <a:hlinkClick r:id="rId3"/>
              </a:rPr>
              <a:t>"Web 2.0 ... The Machine is Us/ing Us.„</a:t>
            </a:r>
            <a:endParaRPr lang="cs-CZ" dirty="0" smtClean="0"/>
          </a:p>
          <a:p>
            <a:endParaRPr lang="cs-CZ" dirty="0" smtClean="0"/>
          </a:p>
          <a:p>
            <a:r>
              <a:rPr lang="cs-CZ" dirty="0" smtClean="0">
                <a:hlinkClick r:id="rId4"/>
              </a:rPr>
              <a:t>www.webexpo.cz</a:t>
            </a:r>
            <a:r>
              <a:rPr lang="cs-CZ" dirty="0" smtClean="0"/>
              <a:t> </a:t>
            </a:r>
          </a:p>
          <a:p>
            <a:endParaRPr lang="cs-CZ" dirty="0" smtClean="0"/>
          </a:p>
          <a:p>
            <a:endParaRPr lang="en-GB" dirty="0" smtClean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Úvod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Cíl předmětu</a:t>
            </a:r>
          </a:p>
          <a:p>
            <a:r>
              <a:rPr lang="cs-CZ" dirty="0" smtClean="0"/>
              <a:t>Forma výuky</a:t>
            </a:r>
          </a:p>
          <a:p>
            <a:r>
              <a:rPr lang="cs-CZ" dirty="0" smtClean="0"/>
              <a:t>Digitální věk</a:t>
            </a:r>
          </a:p>
          <a:p>
            <a:r>
              <a:rPr lang="cs-CZ" dirty="0" smtClean="0"/>
              <a:t>IT CS a SS</a:t>
            </a:r>
          </a:p>
          <a:p>
            <a:r>
              <a:rPr lang="cs-CZ" smtClean="0"/>
              <a:t>Závěr</a:t>
            </a:r>
            <a:endParaRPr lang="cs-CZ" dirty="0" smtClean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Cíl předmětu</a:t>
            </a:r>
            <a:endParaRPr lang="cs-CZ" dirty="0" smtClean="0"/>
          </a:p>
        </p:txBody>
      </p:sp>
      <p:sp>
        <p:nvSpPr>
          <p:cNvPr id="2048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0" fontAlgn="b" hangingPunct="0">
              <a:spcBef>
                <a:spcPct val="0"/>
              </a:spcBef>
              <a:spcAft>
                <a:spcPct val="0"/>
              </a:spcAft>
            </a:pPr>
            <a:r>
              <a:rPr lang="en-GB" dirty="0" err="1">
                <a:latin typeface="Arial" charset="0"/>
              </a:rPr>
              <a:t>Rozvinout</a:t>
            </a:r>
            <a:r>
              <a:rPr lang="en-GB" dirty="0">
                <a:latin typeface="Arial" charset="0"/>
              </a:rPr>
              <a:t> </a:t>
            </a:r>
            <a:r>
              <a:rPr lang="en-GB" dirty="0" err="1">
                <a:latin typeface="Arial" charset="0"/>
              </a:rPr>
              <a:t>znalosti</a:t>
            </a:r>
            <a:r>
              <a:rPr lang="en-GB" dirty="0">
                <a:latin typeface="Arial" charset="0"/>
              </a:rPr>
              <a:t> </a:t>
            </a:r>
            <a:r>
              <a:rPr lang="en-GB" dirty="0" err="1">
                <a:latin typeface="Arial" charset="0"/>
              </a:rPr>
              <a:t>studentů</a:t>
            </a:r>
            <a:r>
              <a:rPr lang="en-GB" dirty="0">
                <a:latin typeface="Arial" charset="0"/>
              </a:rPr>
              <a:t> o </a:t>
            </a:r>
            <a:r>
              <a:rPr lang="en-GB" dirty="0" err="1">
                <a:latin typeface="Arial" charset="0"/>
              </a:rPr>
              <a:t>nových</a:t>
            </a:r>
            <a:r>
              <a:rPr lang="en-GB" dirty="0">
                <a:latin typeface="Arial" charset="0"/>
              </a:rPr>
              <a:t> </a:t>
            </a:r>
            <a:r>
              <a:rPr lang="en-GB" dirty="0" err="1">
                <a:latin typeface="Arial" charset="0"/>
              </a:rPr>
              <a:t>technologiích</a:t>
            </a:r>
            <a:r>
              <a:rPr lang="en-GB" dirty="0">
                <a:latin typeface="Arial" charset="0"/>
              </a:rPr>
              <a:t>, </a:t>
            </a:r>
            <a:r>
              <a:rPr lang="en-GB" dirty="0" err="1">
                <a:latin typeface="Arial" charset="0"/>
              </a:rPr>
              <a:t>které</a:t>
            </a:r>
            <a:r>
              <a:rPr lang="en-GB" dirty="0">
                <a:latin typeface="Arial" charset="0"/>
              </a:rPr>
              <a:t> se </a:t>
            </a:r>
            <a:r>
              <a:rPr lang="en-GB" dirty="0" err="1">
                <a:latin typeface="Arial" charset="0"/>
              </a:rPr>
              <a:t>používají</a:t>
            </a:r>
            <a:r>
              <a:rPr lang="en-GB" dirty="0">
                <a:latin typeface="Arial" charset="0"/>
              </a:rPr>
              <a:t> </a:t>
            </a:r>
            <a:r>
              <a:rPr lang="en-GB" dirty="0" err="1">
                <a:latin typeface="Arial" charset="0"/>
              </a:rPr>
              <a:t>při</a:t>
            </a:r>
            <a:r>
              <a:rPr lang="en-GB" dirty="0">
                <a:latin typeface="Arial" charset="0"/>
              </a:rPr>
              <a:t> </a:t>
            </a:r>
            <a:r>
              <a:rPr lang="en-GB" dirty="0" err="1">
                <a:latin typeface="Arial" charset="0"/>
              </a:rPr>
              <a:t>tvorbě</a:t>
            </a:r>
            <a:r>
              <a:rPr lang="en-GB" dirty="0">
                <a:latin typeface="Arial" charset="0"/>
              </a:rPr>
              <a:t> www  </a:t>
            </a:r>
            <a:r>
              <a:rPr lang="en-GB" dirty="0" err="1">
                <a:latin typeface="Arial" charset="0"/>
              </a:rPr>
              <a:t>aplikací</a:t>
            </a:r>
            <a:r>
              <a:rPr lang="en-GB" dirty="0">
                <a:latin typeface="Arial" charset="0"/>
              </a:rPr>
              <a:t> </a:t>
            </a:r>
            <a:r>
              <a:rPr lang="en-GB" dirty="0" err="1">
                <a:latin typeface="Arial" charset="0"/>
              </a:rPr>
              <a:t>na</a:t>
            </a:r>
            <a:r>
              <a:rPr lang="en-GB" dirty="0">
                <a:latin typeface="Arial" charset="0"/>
              </a:rPr>
              <a:t> </a:t>
            </a:r>
            <a:r>
              <a:rPr lang="en-GB" dirty="0" err="1">
                <a:latin typeface="Arial" charset="0"/>
              </a:rPr>
              <a:t>straně</a:t>
            </a:r>
            <a:r>
              <a:rPr lang="en-GB" dirty="0">
                <a:latin typeface="Arial" charset="0"/>
              </a:rPr>
              <a:t> </a:t>
            </a:r>
            <a:r>
              <a:rPr lang="en-GB" dirty="0" err="1">
                <a:latin typeface="Arial" charset="0"/>
              </a:rPr>
              <a:t>klienta</a:t>
            </a:r>
            <a:r>
              <a:rPr lang="en-GB" dirty="0">
                <a:latin typeface="Arial" charset="0"/>
              </a:rPr>
              <a:t> - DHTML, HTML </a:t>
            </a:r>
            <a:r>
              <a:rPr lang="en-GB" dirty="0" smtClean="0">
                <a:latin typeface="Arial" charset="0"/>
              </a:rPr>
              <a:t>5,...</a:t>
            </a:r>
            <a:endParaRPr lang="cs-CZ" dirty="0">
              <a:latin typeface="Arial" charset="0"/>
            </a:endParaRPr>
          </a:p>
          <a:p>
            <a:pPr eaLnBrk="0" fontAlgn="b" hangingPunct="0">
              <a:spcBef>
                <a:spcPct val="0"/>
              </a:spcBef>
              <a:spcAft>
                <a:spcPct val="0"/>
              </a:spcAft>
            </a:pPr>
            <a:r>
              <a:rPr lang="en-GB" dirty="0" err="1" smtClean="0">
                <a:latin typeface="Arial" charset="0"/>
              </a:rPr>
              <a:t>Studenti</a:t>
            </a:r>
            <a:r>
              <a:rPr lang="en-GB" dirty="0" smtClean="0">
                <a:latin typeface="Arial" charset="0"/>
              </a:rPr>
              <a:t> </a:t>
            </a:r>
            <a:r>
              <a:rPr lang="en-GB" dirty="0" err="1">
                <a:latin typeface="Arial" charset="0"/>
              </a:rPr>
              <a:t>řeší</a:t>
            </a:r>
            <a:r>
              <a:rPr lang="en-GB" dirty="0">
                <a:latin typeface="Arial" charset="0"/>
              </a:rPr>
              <a:t> </a:t>
            </a:r>
            <a:r>
              <a:rPr lang="en-GB" dirty="0" err="1">
                <a:latin typeface="Arial" charset="0"/>
              </a:rPr>
              <a:t>komplexní</a:t>
            </a:r>
            <a:r>
              <a:rPr lang="en-GB" dirty="0">
                <a:latin typeface="Arial" charset="0"/>
              </a:rPr>
              <a:t> </a:t>
            </a:r>
            <a:r>
              <a:rPr lang="en-GB" dirty="0" err="1">
                <a:latin typeface="Arial" charset="0"/>
              </a:rPr>
              <a:t>praktický</a:t>
            </a:r>
            <a:r>
              <a:rPr lang="en-GB" dirty="0">
                <a:latin typeface="Arial" charset="0"/>
              </a:rPr>
              <a:t> </a:t>
            </a:r>
            <a:r>
              <a:rPr lang="en-GB" dirty="0" err="1">
                <a:latin typeface="Arial" charset="0"/>
              </a:rPr>
              <a:t>příklad</a:t>
            </a:r>
            <a:r>
              <a:rPr lang="en-GB" dirty="0">
                <a:latin typeface="Arial" charset="0"/>
              </a:rPr>
              <a:t>, </a:t>
            </a:r>
            <a:r>
              <a:rPr lang="en-GB" dirty="0" err="1">
                <a:latin typeface="Arial" charset="0"/>
              </a:rPr>
              <a:t>ve</a:t>
            </a:r>
            <a:r>
              <a:rPr lang="en-GB" dirty="0">
                <a:latin typeface="Arial" charset="0"/>
              </a:rPr>
              <a:t> </a:t>
            </a:r>
            <a:r>
              <a:rPr lang="en-GB" dirty="0" err="1">
                <a:latin typeface="Arial" charset="0"/>
              </a:rPr>
              <a:t>kterém</a:t>
            </a:r>
            <a:r>
              <a:rPr lang="en-GB" dirty="0">
                <a:latin typeface="Arial" charset="0"/>
              </a:rPr>
              <a:t> </a:t>
            </a:r>
            <a:r>
              <a:rPr lang="en-GB" dirty="0" err="1">
                <a:latin typeface="Arial" charset="0"/>
              </a:rPr>
              <a:t>využívají</a:t>
            </a:r>
            <a:r>
              <a:rPr lang="en-GB" dirty="0">
                <a:latin typeface="Arial" charset="0"/>
              </a:rPr>
              <a:t> </a:t>
            </a:r>
            <a:r>
              <a:rPr lang="en-GB" dirty="0" err="1">
                <a:latin typeface="Arial" charset="0"/>
              </a:rPr>
              <a:t>zásady</a:t>
            </a:r>
            <a:r>
              <a:rPr lang="en-GB" dirty="0">
                <a:latin typeface="Arial" charset="0"/>
              </a:rPr>
              <a:t> z </a:t>
            </a:r>
            <a:r>
              <a:rPr lang="en-GB" dirty="0" err="1">
                <a:latin typeface="Arial" charset="0"/>
              </a:rPr>
              <a:t>řízení</a:t>
            </a:r>
            <a:r>
              <a:rPr lang="en-GB" dirty="0">
                <a:latin typeface="Arial" charset="0"/>
              </a:rPr>
              <a:t> </a:t>
            </a:r>
            <a:r>
              <a:rPr lang="en-GB" dirty="0" err="1">
                <a:latin typeface="Arial" charset="0"/>
              </a:rPr>
              <a:t>velkého</a:t>
            </a:r>
            <a:r>
              <a:rPr lang="en-GB" dirty="0">
                <a:latin typeface="Arial" charset="0"/>
              </a:rPr>
              <a:t> </a:t>
            </a:r>
            <a:r>
              <a:rPr lang="en-GB" dirty="0" err="1">
                <a:latin typeface="Arial" charset="0"/>
              </a:rPr>
              <a:t>projektu</a:t>
            </a:r>
            <a:r>
              <a:rPr lang="en-GB" dirty="0">
                <a:latin typeface="Arial" charset="0"/>
              </a:rPr>
              <a:t>  IS a </a:t>
            </a:r>
            <a:r>
              <a:rPr lang="en-GB" dirty="0" err="1">
                <a:latin typeface="Arial" charset="0"/>
              </a:rPr>
              <a:t>dodržují</a:t>
            </a:r>
            <a:r>
              <a:rPr lang="en-GB" dirty="0">
                <a:latin typeface="Arial" charset="0"/>
              </a:rPr>
              <a:t> </a:t>
            </a:r>
            <a:r>
              <a:rPr lang="en-GB" dirty="0" err="1">
                <a:latin typeface="Arial" charset="0"/>
              </a:rPr>
              <a:t>stanovený</a:t>
            </a:r>
            <a:r>
              <a:rPr lang="en-GB" dirty="0">
                <a:latin typeface="Arial" charset="0"/>
              </a:rPr>
              <a:t> </a:t>
            </a:r>
            <a:r>
              <a:rPr lang="en-GB" b="1" dirty="0">
                <a:latin typeface="Arial" charset="0"/>
              </a:rPr>
              <a:t>corporate design.</a:t>
            </a:r>
            <a:r>
              <a:rPr lang="en-GB" sz="3600" b="1" dirty="0">
                <a:latin typeface="Arial" charset="0"/>
              </a:rPr>
              <a:t> </a:t>
            </a:r>
            <a:endParaRPr lang="en-GB" sz="3600" b="1" dirty="0" smtClean="0">
              <a:latin typeface="Arial" charset="0"/>
            </a:endParaRPr>
          </a:p>
          <a:p>
            <a:pPr eaLnBrk="0" fontAlgn="b" hangingPunct="0">
              <a:spcBef>
                <a:spcPct val="0"/>
              </a:spcBef>
              <a:spcAft>
                <a:spcPct val="0"/>
              </a:spcAft>
            </a:pPr>
            <a:r>
              <a:rPr lang="en-GB" sz="3600" b="1" dirty="0" err="1" smtClean="0">
                <a:latin typeface="Arial" charset="0"/>
              </a:rPr>
              <a:t>Předmět</a:t>
            </a:r>
            <a:r>
              <a:rPr lang="en-GB" sz="3600" b="1" dirty="0" smtClean="0">
                <a:latin typeface="Arial" charset="0"/>
              </a:rPr>
              <a:t> </a:t>
            </a:r>
            <a:r>
              <a:rPr lang="en-GB" sz="3600" b="1" dirty="0" err="1" smtClean="0">
                <a:latin typeface="Arial" charset="0"/>
              </a:rPr>
              <a:t>vytváří</a:t>
            </a:r>
            <a:r>
              <a:rPr lang="en-GB" sz="3600" b="1" dirty="0" smtClean="0">
                <a:latin typeface="Arial" charset="0"/>
              </a:rPr>
              <a:t> </a:t>
            </a:r>
            <a:r>
              <a:rPr lang="en-GB" sz="3600" b="1" dirty="0" err="1" smtClean="0">
                <a:latin typeface="Arial" charset="0"/>
              </a:rPr>
              <a:t>předpoklady</a:t>
            </a:r>
            <a:r>
              <a:rPr lang="en-GB" sz="3600" b="1" dirty="0" smtClean="0">
                <a:latin typeface="Arial" charset="0"/>
              </a:rPr>
              <a:t> pro </a:t>
            </a:r>
            <a:r>
              <a:rPr lang="en-GB" sz="3600" b="1" dirty="0" err="1" smtClean="0">
                <a:latin typeface="Arial" charset="0"/>
              </a:rPr>
              <a:t>návazný</a:t>
            </a:r>
            <a:r>
              <a:rPr lang="en-GB" sz="3600" b="1" dirty="0" smtClean="0">
                <a:latin typeface="Arial" charset="0"/>
              </a:rPr>
              <a:t> </a:t>
            </a:r>
            <a:r>
              <a:rPr lang="en-GB" sz="3600" b="1" dirty="0" err="1" smtClean="0">
                <a:latin typeface="Arial" charset="0"/>
              </a:rPr>
              <a:t>předmět</a:t>
            </a:r>
            <a:r>
              <a:rPr lang="en-GB" sz="3600" b="1" dirty="0" smtClean="0">
                <a:latin typeface="Arial" charset="0"/>
              </a:rPr>
              <a:t> IT SS.</a:t>
            </a:r>
            <a:endParaRPr lang="fr-FR" sz="3600" b="1" dirty="0">
              <a:latin typeface="Arial" charset="0"/>
            </a:endParaRPr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79476798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Formy výuky</a:t>
            </a:r>
            <a:endParaRPr lang="en-GB" smtClean="0"/>
          </a:p>
        </p:txBody>
      </p:sp>
      <p:sp>
        <p:nvSpPr>
          <p:cNvPr id="2253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fontAlgn="b">
              <a:spcBef>
                <a:spcPct val="0"/>
              </a:spcBef>
            </a:pPr>
            <a:r>
              <a:rPr lang="fr-FR" b="0" dirty="0" err="1" smtClean="0">
                <a:cs typeface="Arial" charset="0"/>
              </a:rPr>
              <a:t>přednášky</a:t>
            </a:r>
            <a:r>
              <a:rPr lang="fr-FR" b="0" dirty="0" smtClean="0">
                <a:cs typeface="Arial" charset="0"/>
              </a:rPr>
              <a:t>,</a:t>
            </a:r>
            <a:endParaRPr lang="cs-CZ" b="0" dirty="0" smtClean="0">
              <a:cs typeface="Arial" charset="0"/>
            </a:endParaRPr>
          </a:p>
          <a:p>
            <a:pPr fontAlgn="b">
              <a:spcBef>
                <a:spcPct val="0"/>
              </a:spcBef>
            </a:pPr>
            <a:r>
              <a:rPr lang="fr-FR" b="0" dirty="0" err="1" smtClean="0">
                <a:cs typeface="Arial" charset="0"/>
              </a:rPr>
              <a:t>řízená</a:t>
            </a:r>
            <a:r>
              <a:rPr lang="fr-FR" b="0" dirty="0" smtClean="0">
                <a:cs typeface="Arial" charset="0"/>
              </a:rPr>
              <a:t> </a:t>
            </a:r>
            <a:r>
              <a:rPr lang="fr-FR" b="0" dirty="0" err="1" smtClean="0">
                <a:cs typeface="Arial" charset="0"/>
              </a:rPr>
              <a:t>cvičení</a:t>
            </a:r>
            <a:r>
              <a:rPr lang="fr-FR" b="0" dirty="0" smtClean="0">
                <a:cs typeface="Arial" charset="0"/>
              </a:rPr>
              <a:t> v </a:t>
            </a:r>
            <a:r>
              <a:rPr lang="fr-FR" b="0" dirty="0" err="1" smtClean="0">
                <a:cs typeface="Arial" charset="0"/>
              </a:rPr>
              <a:t>počítačové</a:t>
            </a:r>
            <a:r>
              <a:rPr lang="fr-FR" b="0" dirty="0" smtClean="0">
                <a:cs typeface="Arial" charset="0"/>
              </a:rPr>
              <a:t> </a:t>
            </a:r>
            <a:r>
              <a:rPr lang="fr-FR" b="0" dirty="0" err="1" smtClean="0">
                <a:cs typeface="Arial" charset="0"/>
              </a:rPr>
              <a:t>laboratoři</a:t>
            </a:r>
            <a:endParaRPr lang="cs-CZ" b="0" dirty="0" smtClean="0">
              <a:cs typeface="Arial" charset="0"/>
            </a:endParaRPr>
          </a:p>
          <a:p>
            <a:pPr fontAlgn="b">
              <a:spcBef>
                <a:spcPct val="0"/>
              </a:spcBef>
            </a:pPr>
            <a:r>
              <a:rPr lang="fr-FR" b="0" dirty="0" err="1" smtClean="0">
                <a:cs typeface="Arial" charset="0"/>
              </a:rPr>
              <a:t>samostatná</a:t>
            </a:r>
            <a:r>
              <a:rPr lang="fr-FR" b="0" dirty="0" smtClean="0">
                <a:cs typeface="Arial" charset="0"/>
              </a:rPr>
              <a:t> </a:t>
            </a:r>
            <a:r>
              <a:rPr lang="fr-FR" b="0" dirty="0" err="1" smtClean="0">
                <a:cs typeface="Arial" charset="0"/>
              </a:rPr>
              <a:t>práce</a:t>
            </a:r>
            <a:r>
              <a:rPr lang="fr-FR" b="0" dirty="0" smtClean="0">
                <a:cs typeface="Arial" charset="0"/>
              </a:rPr>
              <a:t> s </a:t>
            </a:r>
            <a:r>
              <a:rPr lang="fr-FR" b="0" dirty="0" err="1" smtClean="0">
                <a:cs typeface="Arial" charset="0"/>
              </a:rPr>
              <a:t>osobním</a:t>
            </a:r>
            <a:r>
              <a:rPr lang="fr-FR" b="0" dirty="0" smtClean="0">
                <a:cs typeface="Arial" charset="0"/>
              </a:rPr>
              <a:t> </a:t>
            </a:r>
            <a:r>
              <a:rPr lang="fr-FR" b="0" dirty="0" err="1" smtClean="0">
                <a:cs typeface="Arial" charset="0"/>
              </a:rPr>
              <a:t>počítačem</a:t>
            </a:r>
            <a:endParaRPr lang="cs-CZ" b="0" dirty="0" smtClean="0">
              <a:cs typeface="Arial" charset="0"/>
            </a:endParaRPr>
          </a:p>
          <a:p>
            <a:pPr fontAlgn="b">
              <a:spcBef>
                <a:spcPct val="0"/>
              </a:spcBef>
            </a:pPr>
            <a:r>
              <a:rPr lang="cs-CZ" b="0" dirty="0" smtClean="0">
                <a:cs typeface="Arial" charset="0"/>
              </a:rPr>
              <a:t>úkoly v semestru:</a:t>
            </a:r>
          </a:p>
          <a:p>
            <a:pPr lvl="1" fontAlgn="b">
              <a:spcBef>
                <a:spcPct val="0"/>
              </a:spcBef>
            </a:pPr>
            <a:r>
              <a:rPr lang="cs-CZ" sz="2400" b="0" dirty="0" smtClean="0">
                <a:cs typeface="Arial" charset="0"/>
              </a:rPr>
              <a:t>HTML a HTML5</a:t>
            </a:r>
          </a:p>
          <a:p>
            <a:pPr lvl="1" fontAlgn="b">
              <a:spcBef>
                <a:spcPct val="0"/>
              </a:spcBef>
            </a:pPr>
            <a:r>
              <a:rPr lang="cs-CZ" sz="2400" b="0" dirty="0" smtClean="0">
                <a:cs typeface="Arial" charset="0"/>
              </a:rPr>
              <a:t>Formátování v CSS</a:t>
            </a:r>
          </a:p>
          <a:p>
            <a:pPr lvl="1" fontAlgn="b">
              <a:spcBef>
                <a:spcPct val="0"/>
              </a:spcBef>
            </a:pPr>
            <a:r>
              <a:rPr lang="cs-CZ" sz="2400" b="0" dirty="0" smtClean="0">
                <a:cs typeface="Arial" charset="0"/>
              </a:rPr>
              <a:t>Grafika</a:t>
            </a:r>
          </a:p>
          <a:p>
            <a:pPr lvl="1" fontAlgn="b">
              <a:spcBef>
                <a:spcPct val="0"/>
              </a:spcBef>
            </a:pPr>
            <a:r>
              <a:rPr lang="cs-CZ" sz="2400" b="0" dirty="0" smtClean="0">
                <a:cs typeface="Arial" charset="0"/>
              </a:rPr>
              <a:t>Skupinový projekt – </a:t>
            </a:r>
            <a:r>
              <a:rPr lang="cs-CZ" sz="2400" b="0" dirty="0" err="1" smtClean="0">
                <a:cs typeface="Arial" charset="0"/>
              </a:rPr>
              <a:t>corporate</a:t>
            </a:r>
            <a:r>
              <a:rPr lang="cs-CZ" sz="2400" b="0" dirty="0" smtClean="0">
                <a:cs typeface="Arial" charset="0"/>
              </a:rPr>
              <a:t> web </a:t>
            </a:r>
            <a:r>
              <a:rPr lang="cs-CZ" sz="2400" b="0" dirty="0" err="1" smtClean="0">
                <a:cs typeface="Arial" charset="0"/>
              </a:rPr>
              <a:t>site</a:t>
            </a:r>
            <a:r>
              <a:rPr lang="cs-CZ" sz="2400" b="0" dirty="0" smtClean="0">
                <a:cs typeface="Arial" charset="0"/>
              </a:rPr>
              <a:t> – responsivní design</a:t>
            </a:r>
          </a:p>
          <a:p>
            <a:pPr lvl="1" fontAlgn="b">
              <a:spcBef>
                <a:spcPct val="0"/>
              </a:spcBef>
              <a:buFontTx/>
              <a:buNone/>
            </a:pPr>
            <a:r>
              <a:rPr lang="cs-CZ" sz="1800" dirty="0" smtClean="0"/>
              <a:t>    </a:t>
            </a:r>
            <a:endParaRPr lang="en-GB" sz="1800" dirty="0" smtClean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Podpora výuky a literatura</a:t>
            </a:r>
            <a:endParaRPr lang="en-GB" smtClean="0"/>
          </a:p>
        </p:txBody>
      </p:sp>
      <p:sp>
        <p:nvSpPr>
          <p:cNvPr id="2355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cs-CZ" sz="1800" dirty="0" err="1" smtClean="0"/>
              <a:t>moodle.czu.cz</a:t>
            </a:r>
            <a:endParaRPr lang="cs-CZ" sz="1800" dirty="0" smtClean="0"/>
          </a:p>
          <a:p>
            <a:pPr>
              <a:lnSpc>
                <a:spcPct val="90000"/>
              </a:lnSpc>
            </a:pPr>
            <a:r>
              <a:rPr lang="cs-CZ" sz="1800" dirty="0" smtClean="0">
                <a:hlinkClick r:id="rId2"/>
              </a:rPr>
              <a:t>kitlab.pef.czu.cz/</a:t>
            </a:r>
            <a:r>
              <a:rPr lang="cs-CZ" sz="1800" dirty="0" smtClean="0"/>
              <a:t> - pro projekty</a:t>
            </a:r>
          </a:p>
          <a:p>
            <a:pPr>
              <a:lnSpc>
                <a:spcPct val="90000"/>
              </a:lnSpc>
            </a:pPr>
            <a:r>
              <a:rPr lang="cs-CZ" sz="1800" dirty="0" smtClean="0">
                <a:hlinkClick r:id="rId3"/>
              </a:rPr>
              <a:t>www.w3.org</a:t>
            </a:r>
            <a:endParaRPr lang="cs-CZ" sz="1800" dirty="0" smtClean="0"/>
          </a:p>
          <a:p>
            <a:pPr>
              <a:lnSpc>
                <a:spcPct val="90000"/>
              </a:lnSpc>
            </a:pPr>
            <a:r>
              <a:rPr lang="cs-CZ" sz="1800" dirty="0">
                <a:hlinkClick r:id="rId4"/>
              </a:rPr>
              <a:t>http://www.w3schools.com</a:t>
            </a:r>
            <a:r>
              <a:rPr lang="cs-CZ" sz="1800" dirty="0" smtClean="0">
                <a:hlinkClick r:id="rId4"/>
              </a:rPr>
              <a:t>/</a:t>
            </a:r>
            <a:endParaRPr lang="cs-CZ" sz="1800" dirty="0" smtClean="0"/>
          </a:p>
          <a:p>
            <a:pPr>
              <a:lnSpc>
                <a:spcPct val="90000"/>
              </a:lnSpc>
            </a:pPr>
            <a:endParaRPr lang="cs-CZ" sz="1800" dirty="0"/>
          </a:p>
          <a:p>
            <a:pPr>
              <a:lnSpc>
                <a:spcPct val="90000"/>
              </a:lnSpc>
            </a:pPr>
            <a:endParaRPr lang="cs-CZ" sz="1800" dirty="0" smtClean="0"/>
          </a:p>
          <a:p>
            <a:pPr>
              <a:lnSpc>
                <a:spcPct val="90000"/>
              </a:lnSpc>
            </a:pPr>
            <a:endParaRPr lang="cs-CZ" sz="1800" dirty="0" smtClean="0"/>
          </a:p>
          <a:p>
            <a:pPr>
              <a:lnSpc>
                <a:spcPct val="90000"/>
              </a:lnSpc>
            </a:pPr>
            <a:r>
              <a:rPr lang="cs-CZ" sz="1800" dirty="0" err="1" smtClean="0"/>
              <a:t>Zeldman</a:t>
            </a:r>
            <a:r>
              <a:rPr lang="cs-CZ" sz="1800" dirty="0" smtClean="0"/>
              <a:t>, J.: Tvorba webů podle standardů XHTML, CSS, DOM a dalších. </a:t>
            </a:r>
            <a:r>
              <a:rPr lang="cs-CZ" sz="1800" dirty="0" err="1" smtClean="0"/>
              <a:t>Computer</a:t>
            </a:r>
            <a:r>
              <a:rPr lang="cs-CZ" sz="1800" dirty="0" smtClean="0"/>
              <a:t> </a:t>
            </a:r>
            <a:r>
              <a:rPr lang="cs-CZ" sz="1800" dirty="0" err="1" smtClean="0"/>
              <a:t>Press</a:t>
            </a:r>
            <a:r>
              <a:rPr lang="cs-CZ" sz="1800" dirty="0" smtClean="0"/>
              <a:t> 2004. </a:t>
            </a:r>
          </a:p>
          <a:p>
            <a:pPr>
              <a:lnSpc>
                <a:spcPct val="90000"/>
              </a:lnSpc>
            </a:pPr>
            <a:endParaRPr lang="cs-CZ" sz="1800" dirty="0" smtClean="0"/>
          </a:p>
          <a:p>
            <a:pPr>
              <a:lnSpc>
                <a:spcPct val="90000"/>
              </a:lnSpc>
            </a:pPr>
            <a:endParaRPr lang="en-GB" sz="1800" dirty="0" smtClean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Digitální</a:t>
            </a:r>
            <a:r>
              <a:rPr lang="en-US" dirty="0" smtClean="0"/>
              <a:t> </a:t>
            </a:r>
            <a:r>
              <a:rPr lang="en-US" dirty="0" err="1" smtClean="0"/>
              <a:t>věk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Digitální agenda pro Evropu – Strategie EU do roku 2020</a:t>
            </a:r>
          </a:p>
          <a:p>
            <a:r>
              <a:rPr lang="cs-CZ" dirty="0" smtClean="0"/>
              <a:t>Digitální Česko – Nový program vlády ČR</a:t>
            </a:r>
          </a:p>
          <a:p>
            <a:r>
              <a:rPr lang="cs-CZ" dirty="0" smtClean="0"/>
              <a:t>Vše je digitální: fotoaparáty, kamery, TV, audio (mp3),...</a:t>
            </a:r>
          </a:p>
          <a:p>
            <a:r>
              <a:rPr lang="cs-CZ" dirty="0" smtClean="0"/>
              <a:t>Doba </a:t>
            </a:r>
            <a:r>
              <a:rPr lang="cs-CZ" dirty="0"/>
              <a:t>datová (6.5.2013) - lidstvo má více dat, než kolik vteřin trvá vesmír 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1815212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Web 2.0  - Big Data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cs-CZ" sz="2000" dirty="0" smtClean="0"/>
              <a:t>Uživatelé nejsou jen příjemci informací, ale jsou tvůrci obsahu</a:t>
            </a:r>
          </a:p>
          <a:p>
            <a:pPr>
              <a:buFont typeface="Arial" pitchFamily="34" charset="0"/>
              <a:buChar char="•"/>
            </a:pPr>
            <a:r>
              <a:rPr lang="cs-CZ" sz="2000" dirty="0" smtClean="0"/>
              <a:t>přeměna webu dokumentů ve web dat, v platformu pro sdílení dat, informací, znalostí </a:t>
            </a:r>
          </a:p>
          <a:p>
            <a:pPr>
              <a:buFont typeface="Arial" pitchFamily="34" charset="0"/>
              <a:buChar char="•"/>
            </a:pPr>
            <a:r>
              <a:rPr lang="cs-CZ" sz="2000" b="1" dirty="0" smtClean="0"/>
              <a:t>posun od centralizovaných web </a:t>
            </a:r>
            <a:r>
              <a:rPr lang="cs-CZ" sz="2000" b="1" dirty="0" err="1" smtClean="0"/>
              <a:t>sites</a:t>
            </a:r>
            <a:r>
              <a:rPr lang="cs-CZ" sz="2000" b="1" dirty="0" smtClean="0"/>
              <a:t> k decentralizovaným </a:t>
            </a:r>
          </a:p>
          <a:p>
            <a:pPr>
              <a:buFont typeface="Arial" pitchFamily="34" charset="0"/>
              <a:buChar char="•"/>
            </a:pPr>
            <a:r>
              <a:rPr lang="cs-CZ" sz="2000" dirty="0" smtClean="0"/>
              <a:t>Příklady: </a:t>
            </a:r>
            <a:r>
              <a:rPr lang="cs-CZ" sz="2000" dirty="0" err="1" smtClean="0"/>
              <a:t>wikipedie</a:t>
            </a:r>
            <a:r>
              <a:rPr lang="cs-CZ" sz="2000" dirty="0" smtClean="0"/>
              <a:t>, </a:t>
            </a:r>
            <a:r>
              <a:rPr lang="cs-CZ" sz="2000" dirty="0" err="1" smtClean="0"/>
              <a:t>blogy</a:t>
            </a:r>
            <a:r>
              <a:rPr lang="cs-CZ" sz="2000" dirty="0" smtClean="0"/>
              <a:t>, sociální sítě</a:t>
            </a:r>
          </a:p>
          <a:p>
            <a:pPr>
              <a:buFont typeface="Arial" pitchFamily="34" charset="0"/>
              <a:buChar char="•"/>
            </a:pPr>
            <a:r>
              <a:rPr lang="cs-CZ" sz="2000" dirty="0" smtClean="0"/>
              <a:t>Technologie: RSS, AJAX, …</a:t>
            </a:r>
          </a:p>
          <a:p>
            <a:pPr>
              <a:buFont typeface="Arial" pitchFamily="34" charset="0"/>
              <a:buChar char="•"/>
            </a:pPr>
            <a:r>
              <a:rPr lang="cs-CZ" sz="2000" dirty="0" smtClean="0"/>
              <a:t>Služby: </a:t>
            </a:r>
            <a:r>
              <a:rPr lang="cs-CZ" sz="2000" dirty="0" err="1" smtClean="0"/>
              <a:t>Youtube</a:t>
            </a:r>
            <a:r>
              <a:rPr lang="cs-CZ" sz="2000" dirty="0" smtClean="0"/>
              <a:t>, </a:t>
            </a:r>
            <a:r>
              <a:rPr lang="cs-CZ" sz="2000" dirty="0" err="1" smtClean="0"/>
              <a:t>Flickr</a:t>
            </a:r>
            <a:r>
              <a:rPr lang="cs-CZ" sz="2000" dirty="0" smtClean="0"/>
              <a:t>, Rajce, …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Problém – formáty dat, ochrana soukromí, množství informací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cs-CZ" dirty="0" smtClean="0"/>
              <a:t>Big Data - </a:t>
            </a:r>
            <a:r>
              <a:rPr lang="fr-FR" dirty="0" smtClean="0"/>
              <a:t>Data </a:t>
            </a:r>
            <a:r>
              <a:rPr lang="fr-FR" dirty="0"/>
              <a:t>volume </a:t>
            </a:r>
            <a:r>
              <a:rPr lang="fr-FR" dirty="0" err="1"/>
              <a:t>grows</a:t>
            </a:r>
            <a:r>
              <a:rPr lang="fr-FR" dirty="0"/>
              <a:t> </a:t>
            </a:r>
            <a:r>
              <a:rPr lang="fr-FR" dirty="0" err="1"/>
              <a:t>faster</a:t>
            </a:r>
            <a:r>
              <a:rPr lang="fr-FR" dirty="0"/>
              <a:t> </a:t>
            </a:r>
            <a:r>
              <a:rPr lang="fr-FR" dirty="0" err="1"/>
              <a:t>than</a:t>
            </a:r>
            <a:r>
              <a:rPr lang="fr-FR" dirty="0"/>
              <a:t> </a:t>
            </a:r>
            <a:r>
              <a:rPr lang="fr-FR" dirty="0" err="1"/>
              <a:t>our</a:t>
            </a:r>
            <a:r>
              <a:rPr lang="fr-FR" dirty="0"/>
              <a:t> </a:t>
            </a:r>
            <a:r>
              <a:rPr lang="fr-FR" dirty="0" err="1"/>
              <a:t>knowledges</a:t>
            </a:r>
            <a:r>
              <a:rPr lang="fr-FR" dirty="0"/>
              <a:t> on </a:t>
            </a:r>
            <a:r>
              <a:rPr lang="fr-FR" dirty="0" err="1"/>
              <a:t>it</a:t>
            </a:r>
            <a:endParaRPr lang="fr-FR" dirty="0"/>
          </a:p>
          <a:p>
            <a:pPr>
              <a:buFont typeface="Arial" pitchFamily="34" charset="0"/>
              <a:buChar char="•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228328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Big Data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Big data: boj proti "3Vs"</a:t>
            </a:r>
          </a:p>
        </p:txBody>
      </p:sp>
      <p:sp>
        <p:nvSpPr>
          <p:cNvPr id="4" name="Ellipse 4"/>
          <p:cNvSpPr/>
          <p:nvPr/>
        </p:nvSpPr>
        <p:spPr>
          <a:xfrm>
            <a:off x="3131840" y="1988840"/>
            <a:ext cx="2880320" cy="792088"/>
          </a:xfrm>
          <a:prstGeom prst="ellipse">
            <a:avLst/>
          </a:prstGeom>
          <a:effectLst>
            <a:outerShdw blurRad="152400" dist="88900" dir="2700000" algn="tl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/>
              <a:t>Volume</a:t>
            </a:r>
            <a:endParaRPr lang="fr-FR" sz="3600" dirty="0"/>
          </a:p>
        </p:txBody>
      </p:sp>
      <p:sp>
        <p:nvSpPr>
          <p:cNvPr id="5" name="Ellipse 5"/>
          <p:cNvSpPr/>
          <p:nvPr/>
        </p:nvSpPr>
        <p:spPr>
          <a:xfrm>
            <a:off x="611560" y="4437112"/>
            <a:ext cx="2880320" cy="792088"/>
          </a:xfrm>
          <a:prstGeom prst="ellipse">
            <a:avLst/>
          </a:prstGeom>
          <a:effectLst>
            <a:outerShdw blurRad="152400" dist="88900" dir="2700000" algn="tl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err="1" smtClean="0"/>
              <a:t>Variety</a:t>
            </a:r>
            <a:endParaRPr lang="fr-FR" sz="3600" dirty="0"/>
          </a:p>
        </p:txBody>
      </p:sp>
      <p:sp>
        <p:nvSpPr>
          <p:cNvPr id="6" name="Ellipse 6"/>
          <p:cNvSpPr/>
          <p:nvPr/>
        </p:nvSpPr>
        <p:spPr>
          <a:xfrm>
            <a:off x="5652120" y="4437112"/>
            <a:ext cx="2880320" cy="792088"/>
          </a:xfrm>
          <a:prstGeom prst="ellipse">
            <a:avLst/>
          </a:prstGeom>
          <a:effectLst>
            <a:outerShdw blurRad="152400" dist="88900" dir="2700000" algn="tl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err="1" smtClean="0"/>
              <a:t>Velocity</a:t>
            </a:r>
            <a:endParaRPr lang="fr-FR" sz="3600" dirty="0"/>
          </a:p>
        </p:txBody>
      </p:sp>
      <p:sp>
        <p:nvSpPr>
          <p:cNvPr id="7" name="Double flèche verticale 7"/>
          <p:cNvSpPr/>
          <p:nvPr/>
        </p:nvSpPr>
        <p:spPr>
          <a:xfrm rot="2700000">
            <a:off x="3100468" y="2686970"/>
            <a:ext cx="324255" cy="1916107"/>
          </a:xfrm>
          <a:prstGeom prst="upDownArrow">
            <a:avLst/>
          </a:prstGeom>
          <a:effectLst>
            <a:outerShdw blurRad="152400" dist="88900" dir="2700000" algn="tl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Double flèche verticale 8"/>
          <p:cNvSpPr/>
          <p:nvPr/>
        </p:nvSpPr>
        <p:spPr>
          <a:xfrm rot="18900000">
            <a:off x="5697974" y="2703159"/>
            <a:ext cx="356634" cy="1883729"/>
          </a:xfrm>
          <a:prstGeom prst="upDownArrow">
            <a:avLst/>
          </a:prstGeom>
          <a:effectLst>
            <a:outerShdw blurRad="152400" dist="88900" dir="2700000" algn="tl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Double flèche horizontale 9"/>
          <p:cNvSpPr/>
          <p:nvPr/>
        </p:nvSpPr>
        <p:spPr>
          <a:xfrm>
            <a:off x="3635896" y="4725144"/>
            <a:ext cx="1800200" cy="288032"/>
          </a:xfrm>
          <a:prstGeom prst="leftRightArrow">
            <a:avLst/>
          </a:prstGeom>
          <a:effectLst>
            <a:outerShdw blurRad="152400" dist="88900" dir="2700000" algn="tl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1910929"/>
      </p:ext>
    </p:extLst>
  </p:cSld>
  <p:clrMapOvr>
    <a:masterClrMapping/>
  </p:clrMapOvr>
  <p:transition xmlns:p14="http://schemas.microsoft.com/office/powerpoint/2010/main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Big Data</a:t>
            </a:r>
            <a:endParaRPr lang="cs-CZ" dirty="0"/>
          </a:p>
        </p:txBody>
      </p:sp>
      <p:pic>
        <p:nvPicPr>
          <p:cNvPr id="4" name="Content Placeholder 3" descr="Screen shot 2014-09-29 at 1.21.0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435" r="-2143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18022197"/>
      </p:ext>
    </p:extLst>
  </p:cSld>
  <p:clrMapOvr>
    <a:masterClrMapping/>
  </p:clrMapOvr>
  <p:transition xmlns:p14="http://schemas.microsoft.com/office/powerpoint/2010/main">
    <p:fade/>
  </p:transition>
</p:sld>
</file>

<file path=ppt/theme/theme1.xml><?xml version="1.0" encoding="utf-8"?>
<a:theme xmlns:a="http://schemas.openxmlformats.org/drawingml/2006/main" name="pef_5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pef_5.thmx</Template>
  <TotalTime>3973</TotalTime>
  <Words>399</Words>
  <Application>Microsoft Macintosh PowerPoint</Application>
  <PresentationFormat>On-screen Show (4:3)</PresentationFormat>
  <Paragraphs>97</Paragraphs>
  <Slides>14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pef_5</vt:lpstr>
      <vt:lpstr>Picture</vt:lpstr>
      <vt:lpstr>Klip</vt:lpstr>
      <vt:lpstr>Internetové technologie - Client side - úvod</vt:lpstr>
      <vt:lpstr>Úvod</vt:lpstr>
      <vt:lpstr>Cíl předmětu</vt:lpstr>
      <vt:lpstr>Formy výuky</vt:lpstr>
      <vt:lpstr>Podpora výuky a literatura</vt:lpstr>
      <vt:lpstr>Digitální věk</vt:lpstr>
      <vt:lpstr>Web 2.0  - Big Data</vt:lpstr>
      <vt:lpstr>Big Data</vt:lpstr>
      <vt:lpstr>Big Data</vt:lpstr>
      <vt:lpstr>Mobilní technologie</vt:lpstr>
      <vt:lpstr>Tří vrstvá architektura C/S – 1995-2005</vt:lpstr>
      <vt:lpstr>Tří vrstvá architektura C/S - 2014</vt:lpstr>
      <vt:lpstr>PowerPoint Presentation</vt:lpstr>
      <vt:lpstr>Budoucnost – HTML 5, RIA, web 2.0, …</vt:lpstr>
    </vt:vector>
  </TitlesOfParts>
  <Company>KIT PEF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Technologie pro e-business - úvod</dc:title>
  <dc:creator>Z. Havlíček</dc:creator>
  <cp:lastModifiedBy>Zdeněk Havlíček</cp:lastModifiedBy>
  <cp:revision>382</cp:revision>
  <cp:lastPrinted>2000-11-14T11:09:08Z</cp:lastPrinted>
  <dcterms:created xsi:type="dcterms:W3CDTF">2000-03-04T13:07:31Z</dcterms:created>
  <dcterms:modified xsi:type="dcterms:W3CDTF">2014-10-02T11:02:21Z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1</vt:i4>
  </property>
  <property fmtid="{D5CDD505-2E9C-101B-9397-08002B2CF9AE}" pid="6" name="ScreenUsage">
    <vt:i4>2</vt:i4>
  </property>
  <property fmtid="{D5CDD505-2E9C-101B-9397-08002B2CF9AE}" pid="7" name="MailAddress">
    <vt:lpwstr>michel.cartereau@inapg.inra.fr</vt:lpwstr>
  </property>
  <property fmtid="{D5CDD505-2E9C-101B-9397-08002B2CF9AE}" pid="8" name="HomePage">
    <vt:lpwstr/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3</vt:i4>
  </property>
  <property fmtid="{D5CDD505-2E9C-101B-9397-08002B2CF9AE}" pid="19" name="ShowNotes">
    <vt:bool>false</vt:bool>
  </property>
  <property fmtid="{D5CDD505-2E9C-101B-9397-08002B2CF9AE}" pid="20" name="NavBtnPos">
    <vt:i4>2</vt:i4>
  </property>
  <property fmtid="{D5CDD505-2E9C-101B-9397-08002B2CF9AE}" pid="21" name="OutputDir">
    <vt:lpwstr>C:\michel\CZU</vt:lpwstr>
  </property>
</Properties>
</file>